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7" r:id="rId3"/>
    <p:sldId id="25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6" r:id="rId27"/>
    <p:sldId id="315" r:id="rId28"/>
    <p:sldId id="287" r:id="rId29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 autoAdjust="0"/>
    <p:restoredTop sz="94660"/>
  </p:normalViewPr>
  <p:slideViewPr>
    <p:cSldViewPr snapToGrid="0">
      <p:cViewPr>
        <p:scale>
          <a:sx n="92" d="100"/>
          <a:sy n="92" d="100"/>
        </p:scale>
        <p:origin x="-115" y="-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F6421-DFB2-44D0-9798-D41504194FE2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42F8-63C0-455C-BFFD-E2CB57BBBE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749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719C7-58A1-488C-A7B2-3B0D184E79AB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DC26-3252-48CF-8DF6-DDED0746E5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35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06438" y="550863"/>
            <a:ext cx="5278437" cy="29702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B87D-F4F9-48AA-8521-22CA7898369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66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06438" y="550863"/>
            <a:ext cx="5278437" cy="29702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B87D-F4F9-48AA-8521-22CA78983692}" type="slidenum">
              <a:rPr lang="de-DE" smtClean="0"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88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83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44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22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de-DE" dirty="0"/>
              <a:t>Bei Bedarf hier Bild einfügen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6432551" y="1153583"/>
            <a:ext cx="4604597" cy="5183717"/>
          </a:xfrm>
          <a:solidFill>
            <a:schemeClr val="tx1">
              <a:alpha val="60000"/>
            </a:schemeClr>
          </a:solidFill>
        </p:spPr>
        <p:txBody>
          <a:bodyPr lIns="432000" tIns="540000" rIns="432000" bIns="540000" anchor="t" anchorCtr="0"/>
          <a:lstStyle>
            <a:lvl1pPr algn="l">
              <a:lnSpc>
                <a:spcPct val="10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432551" y="3861049"/>
            <a:ext cx="4319967" cy="749052"/>
          </a:xfrm>
        </p:spPr>
        <p:txBody>
          <a:bodyPr lIns="432000" rIns="432000" anchor="t" anchorCtr="0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0E3"/>
              </a:buClr>
              <a:buSzTx/>
              <a:buFont typeface="Wingdings" panose="05000000000000000000" pitchFamily="2" charset="2"/>
              <a:buNone/>
              <a:tabLst/>
              <a:defRPr sz="1333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A0E3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 err="1"/>
              <a:t>OrgE</a:t>
            </a:r>
            <a:r>
              <a:rPr lang="de-DE" dirty="0"/>
              <a:t>, Ort, Veranstaltungsdatum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889069" y="0"/>
            <a:ext cx="1727199" cy="1727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95334" y="-507437"/>
            <a:ext cx="6268447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5000"/>
              </a:lnSpc>
              <a:buClr>
                <a:schemeClr val="accent1"/>
              </a:buClr>
            </a:pPr>
            <a:r>
              <a:rPr lang="de-DE" sz="1200" dirty="0"/>
              <a:t>Einfügen von Bildern: Über Icon „Bild einfügen“, anschließend -&gt; Bild anordnen „in den Hintergrund“.</a:t>
            </a:r>
          </a:p>
          <a:p>
            <a:pPr>
              <a:lnSpc>
                <a:spcPct val="105000"/>
              </a:lnSpc>
              <a:buClr>
                <a:schemeClr val="accent1"/>
              </a:buClr>
            </a:pPr>
            <a:r>
              <a:rPr lang="de-DE" sz="1200" dirty="0"/>
              <a:t>Titel-Textbox kann in der Größe angepasst werden. Dabei ist das Raster zu beachten (Alt+F9).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806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renner (ohne 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1" y="2880785"/>
            <a:ext cx="9889065" cy="3977215"/>
          </a:xfrm>
          <a:solidFill>
            <a:schemeClr val="tx1">
              <a:alpha val="60000"/>
            </a:schemeClr>
          </a:solidFill>
        </p:spPr>
        <p:txBody>
          <a:bodyPr lIns="648000" tIns="432000" rIns="1512000" bIns="432000" anchor="b" anchorCtr="0"/>
          <a:lstStyle>
            <a:lvl1pPr algn="l">
              <a:lnSpc>
                <a:spcPct val="10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84671" y="1151985"/>
            <a:ext cx="3456000" cy="3456000"/>
          </a:xfrm>
          <a:solidFill>
            <a:srgbClr val="003955">
              <a:alpha val="80000"/>
            </a:srgbClr>
          </a:solidFill>
        </p:spPr>
        <p:txBody>
          <a:bodyPr rIns="72000" bIns="90000" anchor="b"/>
          <a:lstStyle>
            <a:lvl1pPr marL="0" indent="0" algn="r">
              <a:buNone/>
              <a:defRPr sz="17333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X.</a:t>
            </a:r>
          </a:p>
        </p:txBody>
      </p:sp>
    </p:spTree>
    <p:extLst>
      <p:ext uri="{BB962C8B-B14F-4D97-AF65-F5344CB8AC3E}">
        <p14:creationId xmlns:p14="http://schemas.microsoft.com/office/powerpoint/2010/main" val="1860402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/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19666" y="1700213"/>
            <a:ext cx="10752668" cy="4608512"/>
          </a:xfrm>
        </p:spPr>
        <p:txBody>
          <a:bodyPr/>
          <a:lstStyle>
            <a:lvl1pPr marL="0" indent="0">
              <a:spcAft>
                <a:spcPts val="0"/>
              </a:spcAft>
              <a:buClrTx/>
              <a:buFont typeface="+mj-lt"/>
              <a:buNone/>
              <a:tabLst>
                <a:tab pos="6638925" algn="r"/>
              </a:tabLst>
              <a:defRPr/>
            </a:lvl1pPr>
            <a:lvl2pPr marL="355600" indent="-355600">
              <a:spcAft>
                <a:spcPts val="0"/>
              </a:spcAft>
              <a:buClrTx/>
              <a:buFont typeface="+mj-lt"/>
              <a:buAutoNum type="arabicPeriod"/>
              <a:tabLst>
                <a:tab pos="6638925" algn="r"/>
              </a:tabLst>
              <a:defRPr/>
            </a:lvl2pPr>
            <a:lvl3pPr marL="533400" indent="-179388">
              <a:lnSpc>
                <a:spcPct val="100000"/>
              </a:lnSpc>
              <a:spcAft>
                <a:spcPts val="0"/>
              </a:spcAft>
              <a:tabLst>
                <a:tab pos="6638925" algn="r"/>
              </a:tabLst>
              <a:defRPr/>
            </a:lvl3pPr>
            <a:lvl4pPr marL="723900" indent="-176213">
              <a:spcAft>
                <a:spcPts val="0"/>
              </a:spcAft>
              <a:tabLst>
                <a:tab pos="6638925" algn="r"/>
              </a:tabLst>
              <a:defRPr/>
            </a:lvl4pPr>
            <a:lvl5pPr marL="901700" indent="-179388">
              <a:spcAft>
                <a:spcPts val="0"/>
              </a:spcAft>
              <a:tabLst>
                <a:tab pos="6638925" algn="r"/>
              </a:tabLs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9665" y="351117"/>
            <a:ext cx="9215968" cy="82888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272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bschluss (ohne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717000"/>
            <a:ext cx="12192000" cy="3141000"/>
          </a:xfrm>
          <a:solidFill>
            <a:schemeClr val="tx1">
              <a:alpha val="60000"/>
            </a:schemeClr>
          </a:solidFill>
        </p:spPr>
        <p:txBody>
          <a:bodyPr lIns="540000" tIns="216000" rIns="5436000" anchor="t"/>
          <a:lstStyle>
            <a:lvl1pPr algn="l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9667" y="5157789"/>
            <a:ext cx="4224205" cy="1150673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1700212"/>
            <a:ext cx="5376333" cy="4033837"/>
          </a:xfrm>
          <a:solidFill>
            <a:srgbClr val="00A0E3"/>
          </a:solidFill>
        </p:spPr>
        <p:txBody>
          <a:bodyPr lIns="288000" tIns="288000" rIns="288000" bIns="28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180975" indent="-180975">
              <a:lnSpc>
                <a:spcPct val="100000"/>
              </a:lnSpc>
              <a:spcBef>
                <a:spcPts val="1200"/>
              </a:spcBef>
              <a:defRPr/>
            </a:lvl2pPr>
            <a:lvl3pPr marL="360363" indent="-179388">
              <a:lnSpc>
                <a:spcPct val="100000"/>
              </a:lnSpc>
              <a:spcBef>
                <a:spcPts val="1200"/>
              </a:spcBef>
              <a:defRPr/>
            </a:lvl3pPr>
            <a:lvl4pPr marL="539750" indent="-180975">
              <a:lnSpc>
                <a:spcPct val="100000"/>
              </a:lnSpc>
              <a:spcBef>
                <a:spcPts val="1200"/>
              </a:spcBef>
              <a:defRPr/>
            </a:lvl4pPr>
            <a:lvl5pPr marL="720725" indent="-179388"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40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35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6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62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5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04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7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61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Korruption im Gesundheitswesen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0B60-CE7C-486B-A989-2D447CF1E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47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350001" y="2400267"/>
            <a:ext cx="5842000" cy="4005064"/>
          </a:xfrm>
          <a:solidFill>
            <a:schemeClr val="tx1">
              <a:alpha val="78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/>
              <a:t>Korruption im Gesundheitswesen - </a:t>
            </a:r>
            <a:br>
              <a:rPr lang="de-DE" b="1" dirty="0"/>
            </a:br>
            <a:r>
              <a:rPr lang="de-DE" b="1" dirty="0"/>
              <a:t>Der neue Straftatbestand des §§ 299a u. b StGB</a:t>
            </a:r>
            <a:br>
              <a:rPr lang="de-DE" b="1" dirty="0"/>
            </a:br>
            <a:endParaRPr lang="de-DE" sz="1867" b="1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6576053" y="5925278"/>
            <a:ext cx="5615947" cy="412023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/>
              <a:t>§ 197 a SGB V Stelle und Ermittlungsgruppe</a:t>
            </a:r>
          </a:p>
          <a:p>
            <a:r>
              <a:rPr lang="de-DE" dirty="0"/>
              <a:t>26. April 2017 - 2. Trierer Medizinsymposium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27694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Voraussetzungen der §§ 299a u. b. StGB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Tauglicher Täter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Vorteilsnahme</a:t>
            </a:r>
          </a:p>
          <a:p>
            <a:pPr marL="457200" lvl="1" indent="0">
              <a:buNone/>
            </a:pPr>
            <a:r>
              <a:rPr lang="de-DE" u="sng" dirty="0"/>
              <a:t>Beachte:</a:t>
            </a:r>
            <a:r>
              <a:rPr lang="de-DE" dirty="0"/>
              <a:t> Geringwertigkeits- oder Bagatellgrenze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Zusammenhang mit der Ausübung des Berufs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Unrechtsvereinbarung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Tatvarianten</a:t>
            </a:r>
          </a:p>
          <a:p>
            <a:pPr marL="457200" lvl="1" indent="0">
              <a:buNone/>
            </a:pPr>
            <a:r>
              <a:rPr lang="de-DE" dirty="0"/>
              <a:t>Nr. 1: Verordnen</a:t>
            </a:r>
          </a:p>
          <a:p>
            <a:pPr marL="457200" lvl="1" indent="0">
              <a:buNone/>
            </a:pPr>
            <a:r>
              <a:rPr lang="de-DE" dirty="0"/>
              <a:t>Nr. 2: Bezug von Arzneimitteln</a:t>
            </a:r>
          </a:p>
          <a:p>
            <a:pPr marL="457200" lvl="1" indent="0">
              <a:buNone/>
            </a:pPr>
            <a:r>
              <a:rPr lang="de-DE" dirty="0"/>
              <a:t>Nr. 3: Patientenzuführung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576C-DD4E-4A11-BD74-71DB1A807639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97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Rechtsfolgen des Verstoßes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Bisherige Sanktionierung:</a:t>
            </a:r>
          </a:p>
          <a:p>
            <a:pPr lvl="1"/>
            <a:r>
              <a:rPr lang="de-DE" dirty="0"/>
              <a:t>Wettbewerbsrecht (§ 7 HWG)</a:t>
            </a:r>
          </a:p>
          <a:p>
            <a:pPr lvl="1"/>
            <a:r>
              <a:rPr lang="de-DE" dirty="0"/>
              <a:t>Berufsrecht (§§ 30 ff. MBO)</a:t>
            </a:r>
          </a:p>
          <a:p>
            <a:pPr lvl="1"/>
            <a:r>
              <a:rPr lang="de-DE" dirty="0"/>
              <a:t>Sozialrecht (§ 128 SGB V)</a:t>
            </a:r>
          </a:p>
          <a:p>
            <a:pPr lvl="1"/>
            <a:r>
              <a:rPr lang="de-DE" dirty="0"/>
              <a:t>Verbandsrecht</a:t>
            </a:r>
            <a:br>
              <a:rPr lang="de-DE" dirty="0"/>
            </a:br>
            <a:endParaRPr lang="de-DE" dirty="0"/>
          </a:p>
          <a:p>
            <a:r>
              <a:rPr lang="de-DE" dirty="0"/>
              <a:t>Neu im Strafrecht: § 299a, b StGB Geld-/Freiheitsstrafe, nebst</a:t>
            </a:r>
          </a:p>
          <a:p>
            <a:pPr lvl="1"/>
            <a:r>
              <a:rPr lang="de-DE" dirty="0"/>
              <a:t>Berufsverbot nach § 70 StGB</a:t>
            </a:r>
          </a:p>
          <a:p>
            <a:pPr lvl="1"/>
            <a:r>
              <a:rPr lang="de-DE" dirty="0"/>
              <a:t>Verfall nach § 73 StGB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7AA-D1F5-477F-A7E1-017BE2A88981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27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Praxisbeispiele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28545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Abgrenzungsfrage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Zulässiges Agieren im Wettbewerb oder unlautere Beeinflussung am Beispiel von:</a:t>
            </a:r>
            <a:br>
              <a:rPr lang="de-DE" b="1" dirty="0"/>
            </a:br>
            <a:endParaRPr lang="de-DE" dirty="0"/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Bonuszahlungen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Bezug von Produkten und Leistungen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Fortbildungsseminaren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Sponsoring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Rabatten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Krankenhäusern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5E3C-69EE-4679-93C2-E1F539496F65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93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</a:t>
            </a:r>
            <a:r>
              <a:rPr lang="de-DE" dirty="0" smtClean="0"/>
              <a:t>	Bonuszahlung 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 smtClean="0"/>
              <a:t>			(§ 84 Abs. 4 SGB V)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 smtClean="0"/>
              <a:t>grds</a:t>
            </a:r>
            <a:r>
              <a:rPr lang="de-DE" dirty="0" smtClean="0"/>
              <a:t>. keine </a:t>
            </a:r>
            <a:r>
              <a:rPr lang="de-DE" dirty="0"/>
              <a:t>Unrechtsvereinbarung</a:t>
            </a:r>
          </a:p>
          <a:p>
            <a:r>
              <a:rPr lang="de-DE" dirty="0"/>
              <a:t>berufsrechtlich zulässig, solange der Arzt objektiv entscheiden kann</a:t>
            </a:r>
            <a:br>
              <a:rPr lang="de-DE" dirty="0"/>
            </a:br>
            <a:r>
              <a:rPr lang="de-DE" dirty="0"/>
              <a:t>(§ 32 Abs. 1 s. 2 MBO)</a:t>
            </a:r>
          </a:p>
          <a:p>
            <a:r>
              <a:rPr lang="de-DE" dirty="0"/>
              <a:t>Zielrichtung:</a:t>
            </a:r>
          </a:p>
          <a:p>
            <a:pPr lvl="1"/>
            <a:r>
              <a:rPr lang="de-DE" dirty="0"/>
              <a:t>wirtschaftliche Verordnungsweise </a:t>
            </a:r>
          </a:p>
          <a:p>
            <a:pPr lvl="1"/>
            <a:r>
              <a:rPr lang="de-DE" dirty="0"/>
              <a:t>sinnvolle Mitteallokation.</a:t>
            </a:r>
          </a:p>
          <a:p>
            <a:pPr lvl="1"/>
            <a:r>
              <a:rPr lang="de-DE" dirty="0"/>
              <a:t>Keine inhaltliche Verknüpfung zwischen Vorteil und Verordnungsentscheidung. </a:t>
            </a:r>
            <a:br>
              <a:rPr lang="de-DE" dirty="0"/>
            </a:br>
            <a:endParaRPr lang="de-DE" dirty="0"/>
          </a:p>
          <a:p>
            <a:pPr marL="0" indent="0" algn="just">
              <a:buNone/>
              <a:tabLst>
                <a:tab pos="1076325" algn="l"/>
              </a:tabLst>
            </a:pPr>
            <a:r>
              <a:rPr lang="de-DE" sz="2400" i="1" u="sng" dirty="0"/>
              <a:t>Beispiel:</a:t>
            </a:r>
            <a:r>
              <a:rPr lang="de-DE" sz="2400" i="1" dirty="0"/>
              <a:t> Unter mehreren in Betracht kommenden Arzneimitteln ist das preisgünstigste </a:t>
            </a:r>
            <a:br>
              <a:rPr lang="de-DE" sz="2400" i="1" dirty="0"/>
            </a:br>
            <a:r>
              <a:rPr lang="de-DE" sz="2400" i="1" dirty="0"/>
              <a:t>	auszuwählen. Im Gegenzug erhält die Kassenärztliche Vereinigung bei Erreichen </a:t>
            </a:r>
            <a:br>
              <a:rPr lang="de-DE" sz="2400" i="1" dirty="0"/>
            </a:br>
            <a:r>
              <a:rPr lang="de-DE" sz="2400" i="1" dirty="0"/>
              <a:t>	vereinbarter Schwellenwerte eine Bonuszahlung von den Krankenkassen.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6C49-A157-46CE-9D20-5DDED0EA544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14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77666" y="5024933"/>
            <a:ext cx="10576133" cy="9998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008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589338" algn="l"/>
              </a:tabLst>
            </a:pPr>
            <a:r>
              <a:rPr lang="de-DE" dirty="0"/>
              <a:t>Praxisbeispiele: Bezug von Produkten und</a:t>
            </a:r>
            <a:br>
              <a:rPr lang="de-DE" dirty="0"/>
            </a:br>
            <a:r>
              <a:rPr lang="de-DE" dirty="0"/>
              <a:t>	Leistungen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Nicht zur Abgabe an Patienten bestimmt:</a:t>
            </a:r>
          </a:p>
          <a:p>
            <a:pPr lvl="1"/>
            <a:r>
              <a:rPr lang="de-DE" dirty="0"/>
              <a:t>Bei der Ausstattung der Praxisräumlichkeiten darf der Arzt seine eigenen wirtschaftlichen Interessen verfolgen</a:t>
            </a:r>
          </a:p>
          <a:p>
            <a:r>
              <a:rPr lang="de-DE" dirty="0"/>
              <a:t>Zur Abgabe an Patienten bestimmt:</a:t>
            </a:r>
          </a:p>
          <a:p>
            <a:pPr lvl="1"/>
            <a:r>
              <a:rPr lang="de-DE" dirty="0"/>
              <a:t>Vorteile, die dem Patienten zugute kommen sollen (z.B.: Preisnachlässe) sind nicht strafbar, sofern sie an den Patienten weitergegeben werden</a:t>
            </a:r>
          </a:p>
          <a:p>
            <a:pPr lvl="1"/>
            <a:r>
              <a:rPr lang="de-DE" dirty="0"/>
              <a:t>Eine Unrechtsvereinbarung liegt vor, wenn die Vorteile</a:t>
            </a:r>
          </a:p>
          <a:p>
            <a:pPr lvl="2"/>
            <a:r>
              <a:rPr lang="de-DE" dirty="0"/>
              <a:t>dem Patienten vorenthalten werden und </a:t>
            </a:r>
          </a:p>
          <a:p>
            <a:pPr lvl="2"/>
            <a:r>
              <a:rPr lang="de-DE" dirty="0"/>
              <a:t>Gegenleistung für einen Verstoß gegen die heilberuflichen Unabhängigkeit sind</a:t>
            </a:r>
          </a:p>
          <a:p>
            <a:r>
              <a:rPr lang="de-DE" dirty="0"/>
              <a:t>Branchenübliche Rabatte und Skonti sind zulässig</a:t>
            </a:r>
          </a:p>
          <a:p>
            <a:pPr lvl="1"/>
            <a:r>
              <a:rPr lang="de-DE" dirty="0"/>
              <a:t>Werden nicht als Gegenleistung für Bezugsentscheidung gewährt wird, sondern werden jedermann angeboten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8147-B77B-42EC-8A94-9DB4EF9E343C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85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Fortbildungsseminare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Sind grundsätzlich erlaubt, nicht aber</a:t>
            </a:r>
          </a:p>
          <a:p>
            <a:pPr lvl="1"/>
            <a:r>
              <a:rPr lang="de-DE" dirty="0"/>
              <a:t>wenn der gewährte Vorteil über Reisekosten und Teilnahmegebühren hinausgeht (dazu auch § 32 Abs. MBO-Ä)</a:t>
            </a:r>
            <a:br>
              <a:rPr lang="de-DE" dirty="0"/>
            </a:br>
            <a:endParaRPr lang="de-DE" dirty="0"/>
          </a:p>
          <a:p>
            <a:r>
              <a:rPr lang="de-DE" dirty="0"/>
              <a:t>Unter Umständen kann schon die Erstattung bzw. Übernahme von Reisekosten und Tagungsgebühren problematisch sein:</a:t>
            </a:r>
          </a:p>
          <a:p>
            <a:pPr lvl="1"/>
            <a:r>
              <a:rPr lang="de-DE" dirty="0"/>
              <a:t>Der Tagungsort ist z. B. nach seiner verkehrsgünstigen Lage und Eignung für die Fortbildungsveranstaltung auszuwählen und nicht nach seinem Freizeitwert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8137-BF58-473A-901B-63F1F8F0BE9A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575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Sponsoring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Ist künftig rechtswidrig oder bedarf einer kritischen Überprüfung </a:t>
            </a:r>
          </a:p>
          <a:p>
            <a:pPr lvl="1"/>
            <a:r>
              <a:rPr lang="de-DE" dirty="0"/>
              <a:t>vergütete Teilnahme an klinischen Studien</a:t>
            </a:r>
            <a:br>
              <a:rPr lang="de-DE" dirty="0"/>
            </a:br>
            <a:r>
              <a:rPr lang="de-DE" dirty="0"/>
              <a:t>(z.B.: Beraterverträge, Referententätigkeit)</a:t>
            </a:r>
          </a:p>
          <a:p>
            <a:pPr lvl="1"/>
            <a:r>
              <a:rPr lang="de-DE" dirty="0"/>
              <a:t>Zuweisungsprämien von Kliniken oder anderen Ärzten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4D15-E743-4A6B-902A-6E60D7A16143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023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Rabatte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Rabatte an einen Apotheker sind unproblematisch </a:t>
            </a:r>
          </a:p>
          <a:p>
            <a:pPr lvl="1"/>
            <a:r>
              <a:rPr lang="de-DE" dirty="0"/>
              <a:t>Absatzsteigerungen bei der rabattgebenden Pharmafirma</a:t>
            </a:r>
          </a:p>
          <a:p>
            <a:pPr lvl="2">
              <a:buFont typeface="Calibri" panose="020F0502020204030204" pitchFamily="34" charset="0"/>
              <a:buChar char="→"/>
            </a:pPr>
            <a:r>
              <a:rPr lang="de-DE" dirty="0"/>
              <a:t>können eine Verletzung der Berufspflicht (neutrale Beratung) des Apothekers bedeuten </a:t>
            </a:r>
          </a:p>
          <a:p>
            <a:pPr lvl="1"/>
            <a:r>
              <a:rPr lang="de-DE" u="sng" dirty="0"/>
              <a:t>Problematisch:</a:t>
            </a:r>
            <a:r>
              <a:rPr lang="de-DE" dirty="0"/>
              <a:t> umsatzgestaffelte Rabatte </a:t>
            </a:r>
          </a:p>
          <a:p>
            <a:r>
              <a:rPr lang="de-DE" dirty="0"/>
              <a:t>Unzulässigkeit / Strafbarkeit kann in Betracht kommen: </a:t>
            </a:r>
          </a:p>
          <a:p>
            <a:pPr lvl="1"/>
            <a:r>
              <a:rPr lang="de-DE" dirty="0"/>
              <a:t>Liegt vor, wenn das Bonussystem den Verkauf bestimmter Produkte durch sachfremde Anreize fördert</a:t>
            </a:r>
          </a:p>
          <a:p>
            <a:r>
              <a:rPr lang="de-DE" dirty="0"/>
              <a:t>Unrechtsvereinbarung schwierig nachweisbar:</a:t>
            </a:r>
          </a:p>
          <a:p>
            <a:pPr lvl="1"/>
            <a:r>
              <a:rPr lang="de-DE" u="sng" dirty="0"/>
              <a:t>Frage:</a:t>
            </a:r>
            <a:r>
              <a:rPr lang="de-DE" dirty="0"/>
              <a:t> Ist Preis / Honorar angemessen?</a:t>
            </a:r>
          </a:p>
          <a:p>
            <a:pPr lvl="2"/>
            <a:r>
              <a:rPr lang="de-DE" dirty="0"/>
              <a:t>Evtl. komplexe kalkulatorische Vorfragen zu beantworten </a:t>
            </a:r>
          </a:p>
          <a:p>
            <a:pPr lvl="1"/>
            <a:r>
              <a:rPr lang="de-DE" dirty="0"/>
              <a:t>Zu bejahen, wenn</a:t>
            </a:r>
          </a:p>
          <a:p>
            <a:pPr lvl="2"/>
            <a:r>
              <a:rPr lang="de-DE" dirty="0"/>
              <a:t>Preis den Wert der Leistung signifikant unterschreitet</a:t>
            </a:r>
          </a:p>
          <a:p>
            <a:pPr lvl="2"/>
            <a:r>
              <a:rPr lang="de-DE" dirty="0"/>
              <a:t>Zu Ungunsten des Abrechnenden von dem abgewichen wird, was üblich ist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752-7300-49F1-AAE2-8F61ADEB06D3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860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Krankenhäuser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BSG </a:t>
            </a:r>
            <a:r>
              <a:rPr lang="de-DE" dirty="0" err="1"/>
              <a:t>GesR</a:t>
            </a:r>
            <a:r>
              <a:rPr lang="de-DE" dirty="0"/>
              <a:t> 2014, 176 (179):</a:t>
            </a:r>
          </a:p>
          <a:p>
            <a:pPr lvl="1"/>
            <a:r>
              <a:rPr lang="de-DE" dirty="0"/>
              <a:t>Zusammenarbeit, insbesondere zwischen Krankenhäusern und Vertragsärzten, muss sozialrechtlich zugelassen sein</a:t>
            </a:r>
          </a:p>
          <a:p>
            <a:pPr marL="457200" lvl="1" indent="0">
              <a:buNone/>
            </a:pPr>
            <a:r>
              <a:rPr lang="de-DE" dirty="0" smtClean="0"/>
              <a:t>ob diese Vorgabe strafrechtlich wirkt, wird zu klären sein.</a:t>
            </a:r>
            <a:endParaRPr lang="de-DE" dirty="0"/>
          </a:p>
          <a:p>
            <a:r>
              <a:rPr lang="de-DE" dirty="0"/>
              <a:t>Teil-Berufsausübungsgemeinschaft zwischen </a:t>
            </a:r>
            <a:r>
              <a:rPr lang="de-DE" dirty="0" err="1"/>
              <a:t>Zuweisern</a:t>
            </a:r>
            <a:r>
              <a:rPr lang="de-DE" dirty="0"/>
              <a:t> und Operateuren nur zulässig, wenn</a:t>
            </a:r>
          </a:p>
          <a:p>
            <a:pPr lvl="1"/>
            <a:r>
              <a:rPr lang="de-DE" dirty="0"/>
              <a:t>Nicht operativ tätige Ärzte am Gesamtergebnis beteiligt werden</a:t>
            </a:r>
          </a:p>
          <a:p>
            <a:pPr lvl="1"/>
            <a:r>
              <a:rPr lang="de-DE" dirty="0"/>
              <a:t>Beteiligung dem Wert der erbrachten Leistungen entspricht</a:t>
            </a:r>
          </a:p>
          <a:p>
            <a:pPr lvl="1"/>
            <a:r>
              <a:rPr lang="de-DE" u="sng" dirty="0"/>
              <a:t>Beispiel:</a:t>
            </a:r>
            <a:r>
              <a:rPr lang="de-DE" dirty="0"/>
              <a:t> Augenheilkunde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1F28-2771-4CB0-9259-F87F61125E3B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47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tabLst>
                <a:tab pos="6900863" algn="r"/>
              </a:tabLst>
            </a:pPr>
            <a:r>
              <a:rPr lang="de-DE" dirty="0">
                <a:solidFill>
                  <a:srgbClr val="00A0E3"/>
                </a:solidFill>
              </a:rPr>
              <a:t>Historie, Motive des Gesetzgebers	3</a:t>
            </a:r>
          </a:p>
          <a:p>
            <a:pPr>
              <a:tabLst>
                <a:tab pos="6900863" algn="r"/>
              </a:tabLst>
            </a:pPr>
            <a:r>
              <a:rPr lang="de-DE" dirty="0">
                <a:solidFill>
                  <a:srgbClr val="00A0E3"/>
                </a:solidFill>
              </a:rPr>
              <a:t>Erläuterung der Korruptionstatbestände	7</a:t>
            </a:r>
          </a:p>
          <a:p>
            <a:pPr>
              <a:tabLst>
                <a:tab pos="6900863" algn="r"/>
              </a:tabLst>
            </a:pPr>
            <a:r>
              <a:rPr lang="de-DE" dirty="0">
                <a:solidFill>
                  <a:srgbClr val="00A0E3"/>
                </a:solidFill>
              </a:rPr>
              <a:t>Praxisbeispiele	12</a:t>
            </a:r>
          </a:p>
          <a:p>
            <a:pPr>
              <a:tabLst>
                <a:tab pos="6900863" algn="r"/>
              </a:tabLst>
            </a:pPr>
            <a:r>
              <a:rPr lang="de-DE" dirty="0">
                <a:solidFill>
                  <a:srgbClr val="00A0E3"/>
                </a:solidFill>
              </a:rPr>
              <a:t>Sichtweise 	22</a:t>
            </a:r>
            <a:endParaRPr lang="de-DE" dirty="0">
              <a:solidFill>
                <a:srgbClr val="454543"/>
              </a:solidFill>
            </a:endParaRPr>
          </a:p>
          <a:p>
            <a:pPr marL="0" lvl="1" indent="0">
              <a:buNone/>
              <a:tabLst>
                <a:tab pos="6900863" algn="r"/>
              </a:tabLst>
            </a:pPr>
            <a:endParaRPr lang="de-DE" dirty="0">
              <a:solidFill>
                <a:srgbClr val="45454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Inhaltsverzeichnis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5421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Krankenhäuser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Beurteilung des Verordnungs- und Zuweisungsverhaltens:</a:t>
            </a:r>
          </a:p>
          <a:p>
            <a:pPr lvl="1"/>
            <a:r>
              <a:rPr lang="de-DE" dirty="0"/>
              <a:t>Betrachte Schnittstelle zwischen ambulanter und stationärer Versorgung</a:t>
            </a:r>
          </a:p>
          <a:p>
            <a:r>
              <a:rPr lang="de-DE" dirty="0"/>
              <a:t>Abgrenzung zulässige Kooperation </a:t>
            </a:r>
            <a:r>
              <a:rPr lang="de-DE" sz="2400" dirty="0"/>
              <a:t>↔</a:t>
            </a:r>
            <a:r>
              <a:rPr lang="de-DE" dirty="0"/>
              <a:t> unzulässige Beeinflussung: </a:t>
            </a:r>
          </a:p>
          <a:p>
            <a:pPr lvl="1"/>
            <a:r>
              <a:rPr lang="de-DE" u="sng" dirty="0"/>
              <a:t>Merkmal:</a:t>
            </a:r>
            <a:r>
              <a:rPr lang="de-DE" dirty="0"/>
              <a:t> „Angemessenheit der Vergütung“:</a:t>
            </a:r>
            <a:br>
              <a:rPr lang="de-DE" dirty="0"/>
            </a:br>
            <a:r>
              <a:rPr lang="de-DE" dirty="0"/>
              <a:t>Sind Leistung und Gegenleistung wirtschaftlich ausgeglichen?</a:t>
            </a:r>
          </a:p>
          <a:p>
            <a:pPr marL="457200" lvl="1" indent="0">
              <a:buNone/>
            </a:pPr>
            <a:r>
              <a:rPr lang="de-DE" sz="2800" b="1" dirty="0"/>
              <a:t>wichtiges Indiz, aber unzureichend</a:t>
            </a:r>
            <a:br>
              <a:rPr lang="de-DE" sz="2800" b="1" dirty="0"/>
            </a:br>
            <a:endParaRPr lang="de-DE" sz="2800" b="1" dirty="0"/>
          </a:p>
          <a:p>
            <a:r>
              <a:rPr lang="de-DE" dirty="0" smtClean="0"/>
              <a:t>Zweistufentheorie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Prüfung der Angemessenheit der Vergütung im weiteren Sinne</a:t>
            </a:r>
          </a:p>
          <a:p>
            <a:pPr lvl="1"/>
            <a:r>
              <a:rPr lang="de-DE" dirty="0" smtClean="0"/>
              <a:t>Bewerte </a:t>
            </a:r>
            <a:r>
              <a:rPr lang="de-DE" dirty="0"/>
              <a:t>ökonomischen und des latenten Nutzen der Leistung für den Auftraggeber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Haben sich konkrete Hinweise auf eine Mitvergütung des latenten Nutzens ergeben?</a:t>
            </a:r>
          </a:p>
          <a:p>
            <a:pPr lvl="1"/>
            <a:r>
              <a:rPr lang="de-DE" dirty="0"/>
              <a:t>Bewerte die wirtschaftlichen Angemessenheit der Vergütung im engeren Sinne</a:t>
            </a:r>
          </a:p>
          <a:p>
            <a:pPr lvl="1"/>
            <a:r>
              <a:rPr lang="de-DE" dirty="0"/>
              <a:t>z. B. im Form der Zuweisung von Patienten ergeben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C928-9977-4F7F-BDA2-9FB1CDA228E6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457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Praxisbeispiele: Krankenhäuser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Unproblematisch:</a:t>
            </a:r>
          </a:p>
          <a:p>
            <a:pPr lvl="1"/>
            <a:r>
              <a:rPr lang="de-DE" dirty="0"/>
              <a:t>Niedergelassener Vertragsarzt überweist Patienten in eine bestimmte Klinik</a:t>
            </a:r>
          </a:p>
          <a:p>
            <a:pPr lvl="1"/>
            <a:r>
              <a:rPr lang="de-DE" dirty="0"/>
              <a:t>Erhält hierfür eine Vergütung:</a:t>
            </a:r>
          </a:p>
          <a:p>
            <a:pPr lvl="2"/>
            <a:r>
              <a:rPr lang="de-DE" dirty="0"/>
              <a:t>Als freiberuflicher Honorarkooperationsarzt oder</a:t>
            </a:r>
          </a:p>
          <a:p>
            <a:pPr lvl="2"/>
            <a:r>
              <a:rPr lang="de-DE" dirty="0"/>
              <a:t>In Teilzeitanstellung als Operateur</a:t>
            </a:r>
          </a:p>
          <a:p>
            <a:r>
              <a:rPr lang="de-DE" dirty="0"/>
              <a:t>Kritisch:</a:t>
            </a:r>
          </a:p>
          <a:p>
            <a:pPr lvl="1"/>
            <a:r>
              <a:rPr lang="de-DE" dirty="0"/>
              <a:t>Kooperation dient der Bindung eines umsatzstarken „</a:t>
            </a:r>
            <a:r>
              <a:rPr lang="de-DE" dirty="0" err="1"/>
              <a:t>Zuweisers</a:t>
            </a:r>
            <a:r>
              <a:rPr lang="de-DE" dirty="0"/>
              <a:t>“ an das Klinikum</a:t>
            </a:r>
          </a:p>
          <a:p>
            <a:pPr lvl="1"/>
            <a:r>
              <a:rPr lang="de-DE" dirty="0"/>
              <a:t>Ein Teil der Vergütung entlohnt die Zuweisungsmacht des Arztes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07D8-FCAD-47B8-982E-F7966DD4A99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385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Sichtweise </a:t>
            </a:r>
            <a:r>
              <a:rPr lang="de-DE" dirty="0" smtClean="0"/>
              <a:t>einer vdek-Krankenkasse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927374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Sichtweisen </a:t>
            </a:r>
            <a:r>
              <a:rPr lang="de-DE" dirty="0" smtClean="0"/>
              <a:t>einer vdek-Krankenkasse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Korruption ist kein Kavaliersdelikt</a:t>
            </a:r>
          </a:p>
          <a:p>
            <a:r>
              <a:rPr lang="de-DE" dirty="0"/>
              <a:t>Gesetz war lange überfällig, stellt einen Fortschritt dar</a:t>
            </a:r>
          </a:p>
          <a:p>
            <a:pPr lvl="1"/>
            <a:r>
              <a:rPr lang="de-DE" dirty="0"/>
              <a:t>Abschreckung von Tätern verhindert Schäden für die</a:t>
            </a:r>
          </a:p>
          <a:p>
            <a:pPr lvl="2"/>
            <a:r>
              <a:rPr lang="de-DE" dirty="0"/>
              <a:t>gesetzliche Krankenversicherung</a:t>
            </a:r>
          </a:p>
          <a:p>
            <a:pPr lvl="2"/>
            <a:r>
              <a:rPr lang="de-DE" dirty="0"/>
              <a:t>Versicherten</a:t>
            </a:r>
          </a:p>
          <a:p>
            <a:r>
              <a:rPr lang="de-DE" dirty="0"/>
              <a:t>Korruptionsbekämpfung ist ein Fall für den Staatsanwalt</a:t>
            </a:r>
          </a:p>
          <a:p>
            <a:pPr lvl="1"/>
            <a:r>
              <a:rPr lang="de-DE" dirty="0"/>
              <a:t>Ermittlungsbehörden können tätig werden, wenn kein Strafantrag vorliegt</a:t>
            </a:r>
          </a:p>
          <a:p>
            <a:pPr>
              <a:tabLst>
                <a:tab pos="2692400" algn="l"/>
              </a:tabLst>
            </a:pPr>
            <a:r>
              <a:rPr lang="de-DE" u="sng" dirty="0"/>
              <a:t>Wünschenswert:</a:t>
            </a:r>
            <a:r>
              <a:rPr lang="de-DE" dirty="0"/>
              <a:t> Aufbau gesundheitlich spezialisierter </a:t>
            </a:r>
            <a:br>
              <a:rPr lang="de-DE" dirty="0"/>
            </a:br>
            <a:r>
              <a:rPr lang="de-DE" dirty="0"/>
              <a:t>	</a:t>
            </a:r>
            <a:r>
              <a:rPr lang="de-DE" dirty="0" smtClean="0"/>
              <a:t>Schwerpunkt-Staatsanwaltschaften und 	Kriminalpolizei</a:t>
            </a:r>
            <a:endParaRPr lang="de-DE" dirty="0"/>
          </a:p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07D8-FCAD-47B8-982E-F7966DD4A99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28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Sichtweisen </a:t>
            </a:r>
            <a:r>
              <a:rPr lang="de-DE" dirty="0" smtClean="0"/>
              <a:t>einer vdek-Krankenkasse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Strafmaß von bis zu 3, in schweren Fällen bis zu 5 Jahren ist angemessen:</a:t>
            </a:r>
          </a:p>
          <a:p>
            <a:pPr lvl="1"/>
            <a:r>
              <a:rPr lang="de-DE" dirty="0"/>
              <a:t>Ehrliche Vertreter der Gesundheitsberufe (v.a. Ärzte) werden geschützt</a:t>
            </a:r>
          </a:p>
          <a:p>
            <a:pPr lvl="1"/>
            <a:r>
              <a:rPr lang="de-DE" u="sng" dirty="0"/>
              <a:t>Nicht nachvollziehbar:</a:t>
            </a:r>
            <a:r>
              <a:rPr lang="de-DE" dirty="0"/>
              <a:t> Ausnahmen für Apotheker</a:t>
            </a:r>
          </a:p>
          <a:p>
            <a:pPr lvl="1"/>
            <a:r>
              <a:rPr lang="de-DE" dirty="0"/>
              <a:t>Härtere Strafen würden Versicherte besser schützen</a:t>
            </a:r>
          </a:p>
          <a:p>
            <a:pPr lvl="2"/>
            <a:r>
              <a:rPr lang="de-DE" u="sng" dirty="0"/>
              <a:t>Gefahr:</a:t>
            </a:r>
            <a:r>
              <a:rPr lang="de-DE" dirty="0"/>
              <a:t> Behandlung nach nicht-medizinischen Gesichtspunkten</a:t>
            </a:r>
          </a:p>
          <a:p>
            <a:pPr marL="0" indent="0">
              <a:buNone/>
            </a:pP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>Auswirkung der Neuregelung auf die Praxis ist noch nicht abzusehen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07D8-FCAD-47B8-982E-F7966DD4A99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599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Sichtweisen </a:t>
            </a:r>
            <a:r>
              <a:rPr lang="de-DE" dirty="0" smtClean="0"/>
              <a:t>einer vdek-Krankenkasse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TK als Kostenträgerin hätte ursprünglichen Regierungsentwurf bevorzugt</a:t>
            </a:r>
          </a:p>
          <a:p>
            <a:r>
              <a:rPr lang="de-DE" dirty="0"/>
              <a:t>Effektive umfassende Fehlverhaltensbekämpfung könnte behindert werden durch:</a:t>
            </a:r>
          </a:p>
          <a:p>
            <a:pPr lvl="1"/>
            <a:r>
              <a:rPr lang="de-DE" dirty="0"/>
              <a:t>Herausnahme der „Abgabe von Arznei-, Heil- oder Hilfsmittel“</a:t>
            </a:r>
          </a:p>
          <a:p>
            <a:pPr lvl="1"/>
            <a:r>
              <a:rPr lang="de-DE" dirty="0"/>
              <a:t>Beschränkung auf einen rein wettbewerbsrechtlich ausgerichteten Gesetzeszweck</a:t>
            </a:r>
          </a:p>
          <a:p>
            <a:r>
              <a:rPr lang="de-DE" dirty="0"/>
              <a:t>Mitteilungen der Kostenträger nach § 197a </a:t>
            </a:r>
            <a:r>
              <a:rPr lang="de-DE" dirty="0" smtClean="0"/>
              <a:t>IV SGB V</a:t>
            </a:r>
            <a:endParaRPr lang="de-DE" dirty="0"/>
          </a:p>
          <a:p>
            <a:pPr lvl="1"/>
            <a:r>
              <a:rPr lang="de-DE" dirty="0"/>
              <a:t>Bearbeitung durch Ermittlungsbehörden und Gerichte</a:t>
            </a:r>
          </a:p>
          <a:p>
            <a:pPr lvl="1"/>
            <a:r>
              <a:rPr lang="de-DE" dirty="0"/>
              <a:t>Zukünftige Praxis noch nicht absehbar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07D8-FCAD-47B8-982E-F7966DD4A99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082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Sichtweisen </a:t>
            </a:r>
            <a:r>
              <a:rPr lang="de-DE" dirty="0" smtClean="0"/>
              <a:t>einer vdek-Krankenkasse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§§ 81a und 197a SGB V sind ergänzt worden durch</a:t>
            </a:r>
          </a:p>
          <a:p>
            <a:pPr lvl="1"/>
            <a:r>
              <a:rPr lang="de-DE" dirty="0"/>
              <a:t>Institutionalisierung eines Erfahrungsaustausches unter Einbeziehung der Ärztekammern und Staatsanwaltschaften</a:t>
            </a:r>
          </a:p>
          <a:p>
            <a:r>
              <a:rPr lang="de-DE" dirty="0"/>
              <a:t>Gesetzlichen Krankenkassen sind hauptsächlich „Falllieferanten“ der Staatsanwaltschaft</a:t>
            </a:r>
          </a:p>
          <a:p>
            <a:r>
              <a:rPr lang="de-DE" dirty="0"/>
              <a:t>Bei Schuldsprüchen wegen §§ 299a, b StGB soll die „streng formale Betrachtungsweise“ bei der Schadensregulierung Anwendung finden </a:t>
            </a:r>
          </a:p>
          <a:p>
            <a:r>
              <a:rPr lang="de-DE" dirty="0"/>
              <a:t>Auf Korruption beruhende Leistungen sind vertragsarztrechtlich nicht abrechenbar, sofern gleichzeitig ein Verstoß gegen § 73 Abs. 7 oder</a:t>
            </a:r>
            <a:br>
              <a:rPr lang="de-DE" dirty="0"/>
            </a:br>
            <a:r>
              <a:rPr lang="de-DE" dirty="0"/>
              <a:t>§ 128 SGB V vorliegt (</a:t>
            </a:r>
            <a:r>
              <a:rPr lang="de-DE" dirty="0" err="1"/>
              <a:t>str.</a:t>
            </a:r>
            <a:r>
              <a:rPr lang="de-DE" dirty="0"/>
              <a:t>) 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07D8-FCAD-47B8-982E-F7966DD4A99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386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Alles was heute schon zulässig ist, bleibt zulässig</a:t>
            </a:r>
          </a:p>
          <a:p>
            <a:r>
              <a:rPr lang="de-DE" dirty="0"/>
              <a:t>Alles, was heute verboten ist, bleibt verboten:</a:t>
            </a:r>
            <a:br>
              <a:rPr lang="de-DE" dirty="0"/>
            </a:br>
            <a:r>
              <a:rPr lang="de-DE" dirty="0"/>
              <a:t>Es drohen lediglich andere strafrechtliche Konsequenzen</a:t>
            </a:r>
          </a:p>
          <a:p>
            <a:r>
              <a:rPr lang="de-DE" dirty="0"/>
              <a:t>Notwendige enge Verzahnung der Kompetenzen in</a:t>
            </a:r>
          </a:p>
          <a:p>
            <a:pPr lvl="1"/>
            <a:r>
              <a:rPr lang="de-DE" dirty="0"/>
              <a:t>Wettbewerbsrecht</a:t>
            </a:r>
          </a:p>
          <a:p>
            <a:pPr lvl="1"/>
            <a:r>
              <a:rPr lang="de-DE" dirty="0"/>
              <a:t>Medizinrecht</a:t>
            </a:r>
          </a:p>
          <a:p>
            <a:pPr lvl="1"/>
            <a:r>
              <a:rPr lang="de-DE" dirty="0"/>
              <a:t>Strafrecht</a:t>
            </a:r>
          </a:p>
          <a:p>
            <a:r>
              <a:rPr lang="de-DE" dirty="0"/>
              <a:t>Zusammenarbeit ist wichtig</a:t>
            </a:r>
          </a:p>
          <a:p>
            <a:r>
              <a:rPr lang="de-DE" b="1" dirty="0"/>
              <a:t>Einen wichtigen Beitrag leistet bereits dieses Symposium!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07D8-FCAD-47B8-982E-F7966DD4A990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045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Verdanda "/>
              </a:rPr>
              <a:t>Falls Sie noch </a:t>
            </a:r>
            <a:br>
              <a:rPr lang="de-DE" dirty="0">
                <a:latin typeface="Verdanda "/>
              </a:rPr>
            </a:br>
            <a:r>
              <a:rPr lang="de-DE" dirty="0">
                <a:latin typeface="Verdanda "/>
              </a:rPr>
              <a:t>Fragen haben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Verdanda "/>
              </a:rPr>
              <a:t>… </a:t>
            </a:r>
            <a:r>
              <a:rPr lang="de-DE" dirty="0" smtClean="0">
                <a:latin typeface="Verdanda "/>
              </a:rPr>
              <a:t>stehe </a:t>
            </a:r>
            <a:r>
              <a:rPr lang="de-DE" dirty="0">
                <a:latin typeface="Verdanda "/>
              </a:rPr>
              <a:t>ich Ihnen gerne zur Verfügung. 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sz="1600" dirty="0">
              <a:latin typeface="Verdanda "/>
            </a:endParaRPr>
          </a:p>
          <a:p>
            <a:endParaRPr lang="de-DE" sz="1600" b="1" dirty="0">
              <a:latin typeface="Verdanda "/>
            </a:endParaRPr>
          </a:p>
          <a:p>
            <a:endParaRPr lang="de-DE" sz="1600" b="1" dirty="0">
              <a:latin typeface="Verdanda "/>
            </a:endParaRPr>
          </a:p>
          <a:p>
            <a:endParaRPr lang="de-DE" sz="1600" b="1" dirty="0">
              <a:latin typeface="Verdanda "/>
            </a:endParaRPr>
          </a:p>
          <a:p>
            <a:endParaRPr lang="de-DE" sz="1600" b="1" dirty="0">
              <a:latin typeface="Verdanda "/>
            </a:endParaRPr>
          </a:p>
          <a:p>
            <a:r>
              <a:rPr lang="de-DE" sz="1600" b="1" dirty="0">
                <a:latin typeface="Verdanda "/>
              </a:rPr>
              <a:t>Dr. Andrea Henke-Klar</a:t>
            </a:r>
          </a:p>
          <a:p>
            <a:r>
              <a:rPr lang="de-DE" sz="1600" dirty="0">
                <a:latin typeface="Verdanda "/>
              </a:rPr>
              <a:t>Techniker Krankenkasse</a:t>
            </a:r>
            <a:br>
              <a:rPr lang="de-DE" sz="1600" dirty="0">
                <a:latin typeface="Verdanda "/>
              </a:rPr>
            </a:br>
            <a:r>
              <a:rPr lang="de-DE" sz="1600" dirty="0">
                <a:latin typeface="Verdanda "/>
              </a:rPr>
              <a:t>§ 197a SGB V-Stelle &amp; Ermittlungsgruppe</a:t>
            </a:r>
            <a:br>
              <a:rPr lang="de-DE" sz="1600" dirty="0">
                <a:latin typeface="Verdanda "/>
              </a:rPr>
            </a:br>
            <a:r>
              <a:rPr lang="de-DE" sz="1600" dirty="0">
                <a:latin typeface="Verdanda "/>
              </a:rPr>
              <a:t>Tel. 040-4606-5-810-225</a:t>
            </a:r>
            <a:br>
              <a:rPr lang="de-DE" sz="1600" dirty="0">
                <a:latin typeface="Verdanda "/>
              </a:rPr>
            </a:br>
            <a:r>
              <a:rPr lang="de-DE" sz="1600" dirty="0">
                <a:latin typeface="Verdanda "/>
              </a:rPr>
              <a:t>Andrea.Henke-Klar@tk.de</a:t>
            </a:r>
          </a:p>
        </p:txBody>
      </p:sp>
    </p:spTree>
    <p:extLst>
      <p:ext uri="{BB962C8B-B14F-4D97-AF65-F5344CB8AC3E}">
        <p14:creationId xmlns:p14="http://schemas.microsoft.com/office/powerpoint/2010/main" val="64640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Historie und Motive des Gesetzgebers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417306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und Motive des Gesetzgebers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Korruption:</a:t>
            </a:r>
          </a:p>
          <a:p>
            <a:pPr lvl="1"/>
            <a:r>
              <a:rPr lang="de-DE" dirty="0"/>
              <a:t>beeinträchtigt den Wettbewerb</a:t>
            </a:r>
          </a:p>
          <a:p>
            <a:pPr lvl="1"/>
            <a:r>
              <a:rPr lang="de-DE" dirty="0"/>
              <a:t>verteuert medizinische Leistungen</a:t>
            </a:r>
          </a:p>
          <a:p>
            <a:pPr lvl="1"/>
            <a:r>
              <a:rPr lang="de-DE" dirty="0"/>
              <a:t>untergräbt das Vertrauen von Patienten in die Integrität heilberuflicher </a:t>
            </a:r>
            <a:r>
              <a:rPr lang="de-DE" dirty="0" smtClean="0"/>
              <a:t>Entscheidungen</a:t>
            </a:r>
          </a:p>
          <a:p>
            <a:pPr lvl="1"/>
            <a:r>
              <a:rPr lang="de-DE" dirty="0" smtClean="0"/>
              <a:t>unterminiert das Vertrauen in das Gesundheitswesen als Institution</a:t>
            </a:r>
            <a:endParaRPr lang="de-DE" dirty="0"/>
          </a:p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7065-FB0B-4909-816B-8D3112825C18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68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und Motive des Gesetzgebers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BGH-Beschluss vom 29.03.2012 - </a:t>
            </a:r>
            <a:r>
              <a:rPr lang="de-DE" dirty="0" err="1"/>
              <a:t>GSSt</a:t>
            </a:r>
            <a:r>
              <a:rPr lang="de-DE" dirty="0"/>
              <a:t> 2/11:</a:t>
            </a:r>
            <a:br>
              <a:rPr lang="de-DE" dirty="0"/>
            </a:br>
            <a:r>
              <a:rPr lang="de-DE" dirty="0"/>
              <a:t>Vertragsarzt ≠ Amtsträger / Beauftragter</a:t>
            </a:r>
          </a:p>
          <a:p>
            <a:r>
              <a:rPr lang="de-DE" dirty="0"/>
              <a:t>Geltendes Korruptionsstrafrecht greift zu kurz</a:t>
            </a:r>
          </a:p>
          <a:p>
            <a:pPr lvl="1"/>
            <a:r>
              <a:rPr lang="de-DE" dirty="0"/>
              <a:t>unzulässige Zuwendungen konnten korruptionsrechtlich weder </a:t>
            </a:r>
          </a:p>
          <a:p>
            <a:pPr lvl="2"/>
            <a:r>
              <a:rPr lang="de-DE" dirty="0"/>
              <a:t>als Bestechung im geschäftlichen Verkehr (§ 299 StGB) </a:t>
            </a:r>
          </a:p>
          <a:p>
            <a:pPr lvl="2"/>
            <a:r>
              <a:rPr lang="de-DE" dirty="0"/>
              <a:t>Noch als Amtsträgerbestechung (§§ 331 ff. StGB) </a:t>
            </a:r>
          </a:p>
          <a:p>
            <a:pPr marL="457200" lvl="1" indent="0">
              <a:buNone/>
            </a:pPr>
            <a:r>
              <a:rPr lang="de-DE" dirty="0"/>
              <a:t>	erfasst werden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Strafrechtliche Bevorzugung freiberuflicher Ärzte gegenüber Klinikärzten</a:t>
            </a:r>
            <a:br>
              <a:rPr lang="de-DE" dirty="0"/>
            </a:br>
            <a:r>
              <a:rPr lang="de-DE" dirty="0"/>
              <a:t>wurde als ungerechtfertigt empfunden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37E-1AE8-4484-82F2-8939BF2ECB79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84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und Motive des Gesetzgebers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Untreue (§ 266 StGB) und Betrug (§ 263 StGB)</a:t>
            </a:r>
          </a:p>
          <a:p>
            <a:pPr lvl="1"/>
            <a:r>
              <a:rPr lang="de-DE" dirty="0"/>
              <a:t>bezwecken nur Vermögensschutz</a:t>
            </a:r>
          </a:p>
          <a:p>
            <a:pPr lvl="1"/>
            <a:r>
              <a:rPr lang="de-DE" dirty="0"/>
              <a:t>griffen häufig nicht bei korruptem Verhalten</a:t>
            </a:r>
            <a:br>
              <a:rPr lang="de-DE" dirty="0"/>
            </a:br>
            <a:endParaRPr lang="de-DE" dirty="0"/>
          </a:p>
          <a:p>
            <a:pPr marL="457200" lvl="1" indent="0">
              <a:buNone/>
              <a:tabLst>
                <a:tab pos="1435100" algn="l"/>
              </a:tabLst>
            </a:pPr>
            <a:r>
              <a:rPr lang="de-DE" i="1" u="sng" dirty="0"/>
              <a:t>Beispiel:</a:t>
            </a:r>
            <a:r>
              <a:rPr lang="de-DE" i="1" dirty="0"/>
              <a:t> ein Arzt verletzt durch die Annahme von Zuführungsprämien </a:t>
            </a:r>
            <a:br>
              <a:rPr lang="de-DE" i="1" dirty="0"/>
            </a:br>
            <a:r>
              <a:rPr lang="de-DE" i="1" dirty="0"/>
              <a:t>	grundsätzlich keine Vermögensbetreuungspflichten gegenüber</a:t>
            </a:r>
            <a:br>
              <a:rPr lang="de-DE" i="1" dirty="0"/>
            </a:br>
            <a:r>
              <a:rPr lang="de-DE" i="1" dirty="0"/>
              <a:t>	Krankenkassen.</a:t>
            </a:r>
            <a:br>
              <a:rPr lang="de-DE" i="1" dirty="0"/>
            </a:br>
            <a:endParaRPr lang="de-DE" i="1" dirty="0"/>
          </a:p>
          <a:p>
            <a:r>
              <a:rPr lang="de-DE" dirty="0"/>
              <a:t>Berufsrecht reichte als Auffanglösung nicht aus.</a:t>
            </a:r>
          </a:p>
          <a:p>
            <a:pPr lvl="1"/>
            <a:r>
              <a:rPr lang="de-DE" dirty="0"/>
              <a:t>es mangelte an den für eine wirksame Rechtsdurchsetzung erforderliche Eingriffsbefugnisse</a:t>
            </a:r>
          </a:p>
          <a:p>
            <a:pPr lvl="1"/>
            <a:r>
              <a:rPr lang="de-DE" dirty="0"/>
              <a:t>korrupten Praktiken im Gesundheitswesen konnten nicht mit der nötigen Wirksamkeit begegnet werden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AC3-0EC9-4496-A3E8-F2D284DFAAF3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6</a:t>
            </a:fld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1230594" y="3110671"/>
            <a:ext cx="8656890" cy="9058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9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Erläuterung der</a:t>
            </a:r>
            <a:br>
              <a:rPr lang="de-DE" dirty="0"/>
            </a:br>
            <a:r>
              <a:rPr lang="de-DE" dirty="0"/>
              <a:t>Korruptionstatbestände</a:t>
            </a:r>
            <a:br>
              <a:rPr lang="de-DE" dirty="0"/>
            </a:br>
            <a:r>
              <a:rPr lang="de-DE" dirty="0"/>
              <a:t>(eingeführt 04.06.2016)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7108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Systematik der §§ 299ff. StGB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Bestechlichkeit im Gesundheitswesen (§ 299a StGB) </a:t>
            </a:r>
          </a:p>
          <a:p>
            <a:r>
              <a:rPr lang="de-DE" dirty="0"/>
              <a:t>Spiegelbildliche Erfassung (§ 299b StGB) </a:t>
            </a:r>
          </a:p>
          <a:p>
            <a:r>
              <a:rPr lang="de-DE" u="sng" dirty="0"/>
              <a:t>Achtung:</a:t>
            </a:r>
            <a:r>
              <a:rPr lang="de-DE" dirty="0"/>
              <a:t> § 299 StGB  besteht außerdem</a:t>
            </a:r>
            <a:br>
              <a:rPr lang="de-DE" dirty="0"/>
            </a:br>
            <a:r>
              <a:rPr lang="de-DE" dirty="0"/>
              <a:t>Bestechung kommt selbst dann in Betracht, wenn kein an der Tat beteiligten Angehöriger eines Heilberufs ist!</a:t>
            </a:r>
          </a:p>
          <a:p>
            <a:r>
              <a:rPr lang="de-DE" dirty="0"/>
              <a:t>Besonders schwere Fälle der Bestechlichkeit und Bestechung im geschäftlichen Verkehr § 300 StGB.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428F-912B-4FBB-9606-E1CC4E2BA542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29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Rechtsgüterschutz der §§ 299a u. b. StGB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Unterschiedliche Auffassungen: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Schutz des Wettbewerbs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Schutz des Gesundheitswesens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Sicherung eines fairen Wettbewerbs und Schutz des Vertrauens der Patienten in die Integrität ärztlicher Entscheidungen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2B11-4ED6-4DA4-A37F-3268C993781D}" type="datetime1">
              <a:rPr lang="de-DE" smtClean="0"/>
              <a:t>25.04.2017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Korruption im Gesundheitswesen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B60-CE7C-486B-A989-2D447CF1ED8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86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Benutzerdefiniert</PresentationFormat>
  <Paragraphs>258</Paragraphs>
  <Slides>28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Office Theme</vt:lpstr>
      <vt:lpstr>Korruption im Gesundheitswesen -  Der neue Straftatbestand des §§ 299a u. b StGB </vt:lpstr>
      <vt:lpstr>Inhaltsverzeichnis</vt:lpstr>
      <vt:lpstr>Historie und Motive des Gesetzgebers</vt:lpstr>
      <vt:lpstr>Historie und Motive des Gesetzgebers</vt:lpstr>
      <vt:lpstr>Historie und Motive des Gesetzgebers</vt:lpstr>
      <vt:lpstr>Historie und Motive des Gesetzgebers</vt:lpstr>
      <vt:lpstr>Erläuterung der Korruptionstatbestände (eingeführt 04.06.2016)</vt:lpstr>
      <vt:lpstr>Systematik der §§ 299ff. StGB</vt:lpstr>
      <vt:lpstr>Rechtsgüterschutz der §§ 299a u. b. StGB</vt:lpstr>
      <vt:lpstr>Voraussetzungen der §§ 299a u. b. StGB</vt:lpstr>
      <vt:lpstr>Rechtsfolgen des Verstoßes</vt:lpstr>
      <vt:lpstr>Praxisbeispiele</vt:lpstr>
      <vt:lpstr>Abgrenzungsfrage</vt:lpstr>
      <vt:lpstr>Praxisbeispiele:  Bonuszahlung      (§ 84 Abs. 4 SGB V)</vt:lpstr>
      <vt:lpstr>Praxisbeispiele: Bezug von Produkten und  Leistungen</vt:lpstr>
      <vt:lpstr>Praxisbeispiele: Fortbildungsseminare</vt:lpstr>
      <vt:lpstr>Praxisbeispiele: Sponsoring</vt:lpstr>
      <vt:lpstr>Praxisbeispiele: Rabatte</vt:lpstr>
      <vt:lpstr>Praxisbeispiele: Krankenhäuser</vt:lpstr>
      <vt:lpstr>Praxisbeispiele: Krankenhäuser</vt:lpstr>
      <vt:lpstr>Praxisbeispiele: Krankenhäuser</vt:lpstr>
      <vt:lpstr>Sichtweise einer vdek-Krankenkasse</vt:lpstr>
      <vt:lpstr>Sichtweisen einer vdek-Krankenkasse</vt:lpstr>
      <vt:lpstr>Sichtweisen einer vdek-Krankenkasse</vt:lpstr>
      <vt:lpstr>Sichtweisen einer vdek-Krankenkasse</vt:lpstr>
      <vt:lpstr>Sichtweisen einer vdek-Krankenkasse</vt:lpstr>
      <vt:lpstr>FAZIT</vt:lpstr>
      <vt:lpstr>Falls Sie noch  Fragen haben</vt:lpstr>
    </vt:vector>
  </TitlesOfParts>
  <Company>Techniker Krankenkasse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Korruption im Gesundheitswesen -  der neue §§ 299a und b StGB</dc:title>
  <dc:creator>Henke-Klar, Dr. jur. Andrea</dc:creator>
  <cp:lastModifiedBy>Loch, Mathilde</cp:lastModifiedBy>
  <cp:revision>87</cp:revision>
  <cp:lastPrinted>2017-03-03T09:33:16Z</cp:lastPrinted>
  <dcterms:created xsi:type="dcterms:W3CDTF">2017-02-28T08:54:53Z</dcterms:created>
  <dcterms:modified xsi:type="dcterms:W3CDTF">2017-04-25T12:05:12Z</dcterms:modified>
</cp:coreProperties>
</file>