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497" r:id="rId2"/>
    <p:sldId id="577" r:id="rId3"/>
    <p:sldId id="578" r:id="rId4"/>
    <p:sldId id="579" r:id="rId5"/>
    <p:sldId id="580" r:id="rId6"/>
    <p:sldId id="582" r:id="rId7"/>
    <p:sldId id="583" r:id="rId8"/>
    <p:sldId id="584" r:id="rId9"/>
    <p:sldId id="585" r:id="rId10"/>
    <p:sldId id="586" r:id="rId11"/>
    <p:sldId id="587" r:id="rId12"/>
    <p:sldId id="573" r:id="rId13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350" autoAdjust="0"/>
  </p:normalViewPr>
  <p:slideViewPr>
    <p:cSldViewPr>
      <p:cViewPr varScale="1">
        <p:scale>
          <a:sx n="84" d="100"/>
          <a:sy n="84" d="100"/>
        </p:scale>
        <p:origin x="-125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0"/>
            <a:ext cx="2944342" cy="49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22" tIns="45110" rIns="90222" bIns="45110" numCol="1" anchor="t" anchorCtr="0" compatLnSpc="1">
            <a:prstTxWarp prst="textNoShape">
              <a:avLst/>
            </a:prstTxWarp>
          </a:bodyPr>
          <a:lstStyle>
            <a:lvl1pPr defTabSz="90264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0"/>
            <a:ext cx="2944342" cy="49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22" tIns="45110" rIns="90222" bIns="45110" numCol="1" anchor="t" anchorCtr="0" compatLnSpc="1">
            <a:prstTxWarp prst="textNoShape">
              <a:avLst/>
            </a:prstTxWarp>
          </a:bodyPr>
          <a:lstStyle>
            <a:lvl1pPr algn="r" defTabSz="90264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70" y="4689020"/>
            <a:ext cx="5438748" cy="444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22" tIns="45110" rIns="90222" bIns="45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044"/>
            <a:ext cx="2944342" cy="49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22" tIns="45110" rIns="90222" bIns="45110" numCol="1" anchor="b" anchorCtr="0" compatLnSpc="1">
            <a:prstTxWarp prst="textNoShape">
              <a:avLst/>
            </a:prstTxWarp>
          </a:bodyPr>
          <a:lstStyle>
            <a:lvl1pPr defTabSz="90264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378044"/>
            <a:ext cx="2944342" cy="49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22" tIns="45110" rIns="90222" bIns="45110" numCol="1" anchor="b" anchorCtr="0" compatLnSpc="1">
            <a:prstTxWarp prst="textNoShape">
              <a:avLst/>
            </a:prstTxWarp>
          </a:bodyPr>
          <a:lstStyle>
            <a:lvl1pPr algn="r" defTabSz="902640">
              <a:defRPr sz="1300" smtClean="0"/>
            </a:lvl1pPr>
          </a:lstStyle>
          <a:p>
            <a:pPr>
              <a:defRPr/>
            </a:pPr>
            <a:fld id="{E0AF67F4-403C-4622-B0C3-59DB9866DA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38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29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05C968-547C-4102-8555-1F35BC840B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7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C70AD-8D49-497E-AEFE-95F126893A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0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31729-6FFC-4017-A5E5-1748697521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793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F118-8756-4D55-88A0-F94A0F1F70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239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9550" y="692150"/>
            <a:ext cx="2065338" cy="56245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775" y="692150"/>
            <a:ext cx="6048375" cy="56245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1A1CA-1A9D-4168-BA57-B0B3D48F93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50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5A8BA-54B3-4A88-A9EF-E9E86C0E46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802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3E559-96B7-4341-9854-753FAB86CE8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420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3E559-96B7-4341-9854-753FAB86CE8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14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D02D0-BF74-4A6F-A20E-1A8809E8AE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0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989138"/>
            <a:ext cx="40386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49775" y="1989138"/>
            <a:ext cx="40386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B4267-EEAA-45F9-82CD-B5AF01C2C0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29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3C368-4891-4460-86C7-CC5055921D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10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C68DB-784A-45A1-BBAA-E0A2D2FBC9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56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05FF-C012-4501-83FF-2DC0BE32D4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51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9E3E559-96B7-4341-9854-753FAB86CE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103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>
                <a:solidFill>
                  <a:schemeClr val="hlink"/>
                </a:solidFill>
              </a:endParaRPr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>
                <a:solidFill>
                  <a:schemeClr val="accent2"/>
                </a:solidFill>
              </a:endParaRPr>
            </a:p>
          </p:txBody>
        </p:sp>
        <p:sp>
          <p:nvSpPr>
            <p:cNvPr id="103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>
                <a:solidFill>
                  <a:schemeClr val="hlink"/>
                </a:solidFill>
              </a:endParaRPr>
            </a:p>
          </p:txBody>
        </p:sp>
        <p:sp>
          <p:nvSpPr>
            <p:cNvPr id="103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103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>
                <a:solidFill>
                  <a:schemeClr val="accent2"/>
                </a:solidFill>
              </a:endParaRPr>
            </a:p>
          </p:txBody>
        </p:sp>
        <p:sp>
          <p:nvSpPr>
            <p:cNvPr id="103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692150"/>
            <a:ext cx="8229600" cy="955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989138"/>
            <a:ext cx="822960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16" name="Rechteck 15"/>
          <p:cNvSpPr/>
          <p:nvPr userDrawn="1"/>
        </p:nvSpPr>
        <p:spPr>
          <a:xfrm rot="5400000">
            <a:off x="5569379" y="3235554"/>
            <a:ext cx="67443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de-DE" sz="1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©  RA Friedrich W. Mohr </a:t>
            </a:r>
            <a:r>
              <a:rPr lang="de-DE" sz="1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sym typeface="Wingdings"/>
              </a:rPr>
              <a:t> Geschäftsführer  KGRP</a:t>
            </a:r>
            <a:r>
              <a:rPr lang="de-DE" sz="1800" b="1" cap="none" spc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sym typeface="Wingdings"/>
              </a:rPr>
              <a:t> </a:t>
            </a:r>
            <a:r>
              <a:rPr lang="de-DE" sz="1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sym typeface="Wingdings"/>
              </a:rPr>
              <a:t>Mainz</a:t>
            </a:r>
            <a:endParaRPr lang="de-DE" sz="1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77" r:id="rId3"/>
    <p:sldLayoutId id="2147483678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824" y="1844824"/>
            <a:ext cx="6019800" cy="2337792"/>
          </a:xfrm>
        </p:spPr>
        <p:txBody>
          <a:bodyPr/>
          <a:lstStyle/>
          <a:p>
            <a:pPr algn="l"/>
            <a:r>
              <a:rPr lang="de-DE" sz="2000" dirty="0" smtClean="0"/>
              <a:t>Rechtsfragen der Zusammenarbeit zwischen Honorarärzten und Krankenhäusern vor dem Hintergrund des Antikorruptionsgesetzes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1400" dirty="0" smtClean="0"/>
              <a:t>2. Trierer Medizinrechtsymposium</a:t>
            </a:r>
            <a:br>
              <a:rPr lang="de-DE" sz="1400" dirty="0" smtClean="0"/>
            </a:br>
            <a:r>
              <a:rPr lang="de-DE" sz="1400" dirty="0" smtClean="0"/>
              <a:t>„Der Arzt im Geflecht des Rechts“</a:t>
            </a:r>
            <a:br>
              <a:rPr lang="de-DE" sz="1400" dirty="0" smtClean="0"/>
            </a:b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 smtClean="0"/>
              <a:t>26.  April 2017</a:t>
            </a:r>
            <a:br>
              <a:rPr lang="de-DE" sz="1400" dirty="0" smtClean="0"/>
            </a:br>
            <a:r>
              <a:rPr lang="de-DE" sz="1400" dirty="0"/>
              <a:t>Ärztehaus </a:t>
            </a:r>
            <a:r>
              <a:rPr lang="de-DE" sz="1400" dirty="0" smtClean="0"/>
              <a:t>Trier</a:t>
            </a:r>
            <a:r>
              <a:rPr lang="de-DE" sz="1800" dirty="0"/>
              <a:t/>
            </a:r>
            <a:br>
              <a:rPr lang="de-DE" sz="1800" dirty="0"/>
            </a:br>
            <a:endParaRPr lang="de-DE" sz="1400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365624"/>
            <a:ext cx="6192837" cy="2015703"/>
          </a:xfrm>
        </p:spPr>
        <p:txBody>
          <a:bodyPr/>
          <a:lstStyle/>
          <a:p>
            <a:endParaRPr lang="de-DE" sz="800" b="1" dirty="0"/>
          </a:p>
          <a:p>
            <a:endParaRPr lang="de-DE" sz="1600" b="1" dirty="0" smtClean="0"/>
          </a:p>
          <a:p>
            <a:r>
              <a:rPr lang="de-DE" sz="1600" b="1" dirty="0" smtClean="0"/>
              <a:t>RA </a:t>
            </a:r>
            <a:r>
              <a:rPr lang="de-DE" sz="1600" b="1" dirty="0"/>
              <a:t>Friedrich W. </a:t>
            </a:r>
            <a:r>
              <a:rPr lang="de-DE" sz="1600" b="1" dirty="0" smtClean="0"/>
              <a:t>Mohr</a:t>
            </a:r>
          </a:p>
          <a:p>
            <a:pPr marL="0" indent="0"/>
            <a:r>
              <a:rPr lang="de-DE" sz="1400" b="1" dirty="0" smtClean="0"/>
              <a:t>Geschäftsführer der Krankenhausgesellschaft </a:t>
            </a:r>
          </a:p>
          <a:p>
            <a:pPr marL="0" indent="0"/>
            <a:r>
              <a:rPr lang="de-DE" sz="1400" b="1" dirty="0" smtClean="0"/>
              <a:t>Rheinland-Pfalz e.V., Mainz</a:t>
            </a:r>
            <a:endParaRPr lang="de-DE" sz="1400" b="1" dirty="0"/>
          </a:p>
          <a:p>
            <a:r>
              <a:rPr lang="de-DE" sz="1400" dirty="0"/>
              <a:t>Fachanwalt für </a:t>
            </a:r>
            <a:r>
              <a:rPr lang="de-DE" sz="1400" dirty="0" smtClean="0"/>
              <a:t>Medizinrecht </a:t>
            </a:r>
          </a:p>
        </p:txBody>
      </p:sp>
    </p:spTree>
    <p:extLst>
      <p:ext uri="{BB962C8B-B14F-4D97-AF65-F5344CB8AC3E}">
        <p14:creationId xmlns:p14="http://schemas.microsoft.com/office/powerpoint/2010/main" val="33844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7525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●	</a:t>
            </a:r>
            <a:r>
              <a:rPr lang="de-DE" sz="1700" b="1" dirty="0" smtClean="0">
                <a:latin typeface="Arial"/>
                <a:cs typeface="Arial"/>
              </a:rPr>
              <a:t>Fallstricke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latin typeface="Arial"/>
                <a:cs typeface="Arial"/>
              </a:rPr>
              <a:t>	</a:t>
            </a:r>
            <a:r>
              <a:rPr lang="de-DE" sz="1700" u="sng" dirty="0" smtClean="0">
                <a:latin typeface="Arial"/>
                <a:cs typeface="Arial"/>
              </a:rPr>
              <a:t>Regelungen in Kooperationsverträgen mit Honorarärzten</a:t>
            </a:r>
          </a:p>
          <a:p>
            <a:pPr marL="0" indent="0">
              <a:tabLst>
                <a:tab pos="360363" algn="l"/>
              </a:tabLst>
            </a:pPr>
            <a:endParaRPr lang="de-DE" sz="1000" b="1" u="sng" dirty="0">
              <a:latin typeface="Arial"/>
              <a:cs typeface="Arial"/>
            </a:endParaRP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	</a:t>
            </a:r>
            <a:r>
              <a:rPr lang="de-DE" sz="1700" b="1" dirty="0" smtClean="0">
                <a:latin typeface="Arial"/>
                <a:cs typeface="Arial"/>
                <a:sym typeface="Wingdings"/>
              </a:rPr>
              <a:t>Angemessenheit  von Leistung und Gegenleistung</a:t>
            </a: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Für die Beurteilung wurde der G-DRG-Report-Browser 2016 herangezogen. Es wurde der Einfachheit halber unterstellt, dass der gesamte ärztliche Dienst vom Arzt erbracht wird und er auch den medizinisch-technischen Funktionsdienst stellt.</a:t>
            </a: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Ergebnis:</a:t>
            </a: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Selbst wenn man den maximalen Anteil an den DRG zugrunde legt, übersteigt die vereinbarte Vergütung des Arztes die anteilige DRG-Vergütung erheblich (teilweise um ca. 100 %).</a:t>
            </a: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	Indiz für </a:t>
            </a:r>
            <a:r>
              <a:rPr lang="de-DE" sz="1700" dirty="0" err="1" smtClean="0">
                <a:latin typeface="Arial"/>
                <a:cs typeface="Arial"/>
                <a:sym typeface="Wingdings"/>
              </a:rPr>
              <a:t>Zuweiserprämie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 (Anfangsverdacht)		</a:t>
            </a:r>
            <a:endParaRPr lang="de-DE" sz="1700" dirty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805264"/>
            <a:ext cx="433049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7525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●	</a:t>
            </a:r>
            <a:r>
              <a:rPr lang="de-DE" sz="1700" b="1" dirty="0" smtClean="0">
                <a:latin typeface="Arial"/>
                <a:cs typeface="Arial"/>
              </a:rPr>
              <a:t>Fallstricke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latin typeface="Arial"/>
                <a:cs typeface="Arial"/>
              </a:rPr>
              <a:t>	</a:t>
            </a:r>
            <a:r>
              <a:rPr lang="de-DE" sz="1700" u="sng" dirty="0" smtClean="0">
                <a:latin typeface="Arial"/>
                <a:cs typeface="Arial"/>
              </a:rPr>
              <a:t>Regelungen in Kooperationsverträgen mit Honorarärzten</a:t>
            </a:r>
          </a:p>
          <a:p>
            <a:pPr marL="0" indent="0">
              <a:tabLst>
                <a:tab pos="360363" algn="l"/>
              </a:tabLst>
            </a:pPr>
            <a:endParaRPr lang="de-DE" sz="1000" b="1" u="sng" dirty="0">
              <a:latin typeface="Arial"/>
              <a:cs typeface="Arial"/>
            </a:endParaRP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	Empfehlung aus der Praxis:</a:t>
            </a:r>
          </a:p>
          <a:p>
            <a:pPr marL="1433513" indent="-1433513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</a:t>
            </a:r>
            <a:r>
              <a:rPr lang="de-DE" sz="1700" dirty="0">
                <a:cs typeface="Arial"/>
                <a:sym typeface="Wingdings"/>
              </a:rPr>
              <a:t> </a:t>
            </a:r>
            <a:r>
              <a:rPr lang="de-DE" sz="1700" dirty="0" smtClean="0">
                <a:cs typeface="Arial"/>
                <a:sym typeface="Wingdings"/>
              </a:rPr>
              <a:t>○	In dem Kooperationsvertrag sollten die Gründe für die Beteiligung des Honorararztes angeführt werden (z. B. Hinzuziehung eines Neurochirurgen aus Qualitätssicherheitsgründen)</a:t>
            </a: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0" indent="0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800" dirty="0">
              <a:latin typeface="Arial"/>
              <a:cs typeface="Arial"/>
              <a:sym typeface="Wingdings"/>
            </a:endParaRPr>
          </a:p>
          <a:p>
            <a:pPr marL="1433513" indent="-1433513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	○	Die Berechnungsmethode für die Bestimmung der ärztlichen Vergütung sollte transparent dargestellt werden und als Anlage zum Vertrag gemacht werden.</a:t>
            </a:r>
          </a:p>
          <a:p>
            <a:pPr marL="1433513" indent="-1433513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800" dirty="0" smtClean="0">
              <a:latin typeface="Arial"/>
              <a:cs typeface="Arial"/>
              <a:sym typeface="Wingdings"/>
            </a:endParaRPr>
          </a:p>
          <a:p>
            <a:pPr marL="1433513" indent="-1433513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</a:t>
            </a:r>
            <a:r>
              <a:rPr lang="de-DE" sz="1700" dirty="0" smtClean="0">
                <a:cs typeface="Arial"/>
                <a:sym typeface="Wingdings"/>
              </a:rPr>
              <a:t>○	Die möglichen Alternativberechnungen sollten festgehalten werden (Ermittlung einer Bandbreite)</a:t>
            </a:r>
          </a:p>
          <a:p>
            <a:pPr marL="1433513" indent="-1433513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800" dirty="0">
              <a:cs typeface="Arial"/>
              <a:sym typeface="Wingdings"/>
            </a:endParaRPr>
          </a:p>
          <a:p>
            <a:pPr marL="1433513" indent="-1433513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cs typeface="Arial"/>
                <a:sym typeface="Wingdings"/>
              </a:rPr>
              <a:t>			○	Der Honorararzt sollte angehalten werden, vor Inkrafttreten den Kooperationsvertrag der Landesärztekammer zur Prüfung vorzulegen.</a:t>
            </a:r>
          </a:p>
          <a:p>
            <a:pPr marL="0" indent="0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>
              <a:latin typeface="Arial"/>
              <a:cs typeface="Arial"/>
              <a:sym typeface="Wingdings"/>
            </a:endParaRPr>
          </a:p>
          <a:p>
            <a:pPr marL="0" indent="0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	</a:t>
            </a:r>
            <a:endParaRPr lang="de-DE" sz="1700" dirty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	</a:t>
            </a: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85" y="2729063"/>
            <a:ext cx="433049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8224" y="6237312"/>
            <a:ext cx="2133600" cy="457200"/>
          </a:xfrm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6985B8-BD92-4FE2-815D-DE9C6DA310E3}" type="slidenum">
              <a:rPr lang="de-DE" sz="1200"/>
              <a:pPr eaLnBrk="1" hangingPunct="1"/>
              <a:t>12</a:t>
            </a:fld>
            <a:endParaRPr lang="de-DE" sz="1200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 smtClean="0"/>
              <a:t>Vielen Dank für Ihre Aufmerksamkeit!</a:t>
            </a:r>
            <a:br>
              <a:rPr lang="de-DE" sz="4000" b="1" dirty="0" smtClean="0"/>
            </a:br>
            <a:endParaRPr lang="de-DE" sz="4000" b="1" dirty="0" smtClean="0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107950" y="115888"/>
            <a:ext cx="81359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200" dirty="0"/>
              <a:t>© </a:t>
            </a:r>
            <a:r>
              <a:rPr lang="de-DE" sz="1200" dirty="0">
                <a:latin typeface="+mn-lt"/>
              </a:rPr>
              <a:t>RA Friedrich W. Mohr</a:t>
            </a:r>
          </a:p>
          <a:p>
            <a:pPr marL="0" indent="0"/>
            <a:r>
              <a:rPr lang="de-DE" sz="1200" dirty="0">
                <a:latin typeface="+mn-lt"/>
              </a:rPr>
              <a:t>Geschäftsführer der Krankenhausgesellschaft </a:t>
            </a:r>
          </a:p>
          <a:p>
            <a:pPr marL="0" indent="0"/>
            <a:r>
              <a:rPr lang="de-DE" sz="1200" dirty="0">
                <a:latin typeface="+mn-lt"/>
              </a:rPr>
              <a:t>Rheinland-Pfalz e.V., Mainz</a:t>
            </a:r>
          </a:p>
          <a:p>
            <a:r>
              <a:rPr lang="de-DE" sz="1200" dirty="0">
                <a:latin typeface="+mn-lt"/>
              </a:rPr>
              <a:t>Fachanwalt für Medizinrecht </a:t>
            </a:r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5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7525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●	</a:t>
            </a:r>
            <a:r>
              <a:rPr lang="de-DE" sz="1700" b="1" dirty="0" smtClean="0">
                <a:latin typeface="Arial"/>
                <a:cs typeface="Arial"/>
              </a:rPr>
              <a:t>§ 299a StGB: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dirty="0">
                <a:latin typeface="Arial"/>
                <a:cs typeface="Arial"/>
              </a:rPr>
              <a:t>	</a:t>
            </a:r>
            <a:r>
              <a:rPr lang="de-DE" sz="1700" b="1" dirty="0" smtClean="0">
                <a:latin typeface="Arial"/>
                <a:cs typeface="Arial"/>
              </a:rPr>
              <a:t>Nehmer-Tathandlung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	Täterkreis:</a:t>
            </a:r>
            <a:r>
              <a:rPr lang="de-DE" sz="1700" b="1" dirty="0" smtClean="0">
                <a:latin typeface="Arial"/>
                <a:cs typeface="Arial"/>
              </a:rPr>
              <a:t> </a:t>
            </a:r>
            <a:r>
              <a:rPr lang="de-DE" sz="1700" dirty="0" smtClean="0">
                <a:latin typeface="Arial"/>
                <a:cs typeface="Arial"/>
              </a:rPr>
              <a:t>Angehörige eines Heilberufs: z. B. Arzt</a:t>
            </a:r>
            <a:r>
              <a:rPr lang="de-DE" sz="1700" b="1" dirty="0">
                <a:latin typeface="Arial"/>
                <a:cs typeface="Arial"/>
              </a:rPr>
              <a:t>	</a:t>
            </a:r>
            <a:endParaRPr lang="de-DE" sz="1700" dirty="0" smtClean="0">
              <a:latin typeface="Arial"/>
              <a:cs typeface="Arial"/>
            </a:endParaRPr>
          </a:p>
          <a:p>
            <a:pPr marL="0" indent="0">
              <a:tabLst>
                <a:tab pos="360363" algn="l"/>
              </a:tabLst>
            </a:pPr>
            <a:endParaRPr lang="de-DE" sz="800" b="1" dirty="0">
              <a:latin typeface="Arial"/>
              <a:cs typeface="Arial"/>
            </a:endParaRPr>
          </a:p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cs typeface="Arial"/>
              </a:rPr>
              <a:t>●	</a:t>
            </a:r>
            <a:r>
              <a:rPr lang="de-DE" sz="1700" b="1" dirty="0" smtClean="0">
                <a:cs typeface="Arial"/>
              </a:rPr>
              <a:t>§ 299b StGB: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cs typeface="Arial"/>
              </a:rPr>
              <a:t>	</a:t>
            </a:r>
            <a:r>
              <a:rPr lang="de-DE" sz="1700" b="1" dirty="0" smtClean="0">
                <a:cs typeface="Arial"/>
              </a:rPr>
              <a:t>Geber-Tathandlung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cs typeface="Arial"/>
              </a:rPr>
              <a:t>	</a:t>
            </a:r>
            <a:r>
              <a:rPr lang="de-DE" sz="1700" dirty="0" smtClean="0">
                <a:cs typeface="Arial"/>
              </a:rPr>
              <a:t>Täterkreis: Jedermann: z. B. GF eines Krankenhauses</a:t>
            </a:r>
          </a:p>
          <a:p>
            <a:pPr marL="0" indent="0">
              <a:tabLst>
                <a:tab pos="360363" algn="l"/>
              </a:tabLst>
            </a:pPr>
            <a:endParaRPr lang="de-DE" sz="800" dirty="0" smtClean="0">
              <a:cs typeface="Arial"/>
            </a:endParaRPr>
          </a:p>
          <a:p>
            <a:pPr marL="0" indent="0">
              <a:tabLst>
                <a:tab pos="360363" algn="l"/>
              </a:tabLst>
            </a:pPr>
            <a:r>
              <a:rPr lang="de-DE" sz="1700" dirty="0">
                <a:cs typeface="Arial"/>
              </a:rPr>
              <a:t>● </a:t>
            </a:r>
            <a:r>
              <a:rPr lang="de-DE" sz="1700" dirty="0" smtClean="0">
                <a:cs typeface="Arial"/>
              </a:rPr>
              <a:t>	</a:t>
            </a:r>
            <a:r>
              <a:rPr lang="de-DE" sz="1700" b="1" dirty="0" smtClean="0">
                <a:cs typeface="Arial"/>
              </a:rPr>
              <a:t>Vorteilsgewährung</a:t>
            </a:r>
            <a:endParaRPr lang="de-DE" sz="1700" b="1" dirty="0">
              <a:cs typeface="Arial"/>
            </a:endParaRPr>
          </a:p>
          <a:p>
            <a:pPr marL="360363" indent="-360363" algn="just">
              <a:tabLst>
                <a:tab pos="360363" algn="l"/>
              </a:tabLst>
            </a:pPr>
            <a:r>
              <a:rPr lang="de-DE" sz="1700" dirty="0" smtClean="0">
                <a:cs typeface="Arial"/>
              </a:rPr>
              <a:t>	In erster Linie geht es um die „Zuführung von Patienten“ und entsprechender Vorteilsgewährung bzw. Vorteilsannahme (anbieten, </a:t>
            </a:r>
            <a:r>
              <a:rPr lang="de-DE" sz="1700" dirty="0">
                <a:cs typeface="Arial"/>
              </a:rPr>
              <a:t>v</a:t>
            </a:r>
            <a:r>
              <a:rPr lang="de-DE" sz="1700" dirty="0" smtClean="0">
                <a:cs typeface="Arial"/>
              </a:rPr>
              <a:t>ersprechen oder gewähren)</a:t>
            </a:r>
          </a:p>
          <a:p>
            <a:pPr marL="360363" indent="-360363" algn="just">
              <a:tabLst>
                <a:tab pos="360363" algn="l"/>
              </a:tabLst>
            </a:pPr>
            <a:endParaRPr lang="de-DE" sz="800" dirty="0">
              <a:cs typeface="Arial"/>
            </a:endParaRPr>
          </a:p>
          <a:p>
            <a:pPr marL="360363" indent="-360363" algn="just">
              <a:tabLst>
                <a:tab pos="360363" algn="l"/>
              </a:tabLst>
            </a:pPr>
            <a:r>
              <a:rPr lang="de-DE" sz="1700" dirty="0" smtClean="0">
                <a:cs typeface="Arial"/>
              </a:rPr>
              <a:t>●	</a:t>
            </a:r>
            <a:r>
              <a:rPr lang="de-DE" sz="1700" b="1" dirty="0" smtClean="0">
                <a:cs typeface="Arial"/>
              </a:rPr>
              <a:t>Verfolgung </a:t>
            </a:r>
          </a:p>
          <a:p>
            <a:pPr marL="360363" indent="-360363" algn="just">
              <a:tabLst>
                <a:tab pos="360363" algn="l"/>
              </a:tabLst>
            </a:pPr>
            <a:r>
              <a:rPr lang="de-DE" sz="1700" b="1" dirty="0">
                <a:cs typeface="Arial"/>
              </a:rPr>
              <a:t>	</a:t>
            </a:r>
            <a:r>
              <a:rPr lang="de-DE" sz="1700" dirty="0" smtClean="0">
                <a:cs typeface="Arial"/>
              </a:rPr>
              <a:t>Offizialdelikt, Strafverfolgung von Amts wegen</a:t>
            </a:r>
            <a:endParaRPr lang="de-DE" sz="17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75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7525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●	</a:t>
            </a:r>
            <a:r>
              <a:rPr lang="de-DE" sz="1700" b="1" dirty="0" smtClean="0">
                <a:latin typeface="Arial"/>
                <a:cs typeface="Arial"/>
              </a:rPr>
              <a:t>Unrechtsvereinbarung</a:t>
            </a:r>
          </a:p>
          <a:p>
            <a:pPr marL="0" indent="0">
              <a:tabLst>
                <a:tab pos="360363" algn="l"/>
              </a:tabLst>
            </a:pPr>
            <a:endParaRPr lang="de-DE" sz="1700" b="1" dirty="0" smtClean="0">
              <a:latin typeface="Arial"/>
              <a:cs typeface="Arial"/>
            </a:endParaRPr>
          </a:p>
          <a:p>
            <a:pPr marL="360363" indent="-360363">
              <a:lnSpc>
                <a:spcPct val="150000"/>
              </a:lnSpc>
              <a:tabLst>
                <a:tab pos="360363" algn="l"/>
              </a:tabLst>
            </a:pPr>
            <a:r>
              <a:rPr lang="de-DE" sz="1700" b="1" dirty="0">
                <a:latin typeface="Arial"/>
                <a:cs typeface="Arial"/>
              </a:rPr>
              <a:t>	</a:t>
            </a:r>
            <a:r>
              <a:rPr lang="de-DE" sz="1700" dirty="0" smtClean="0">
                <a:latin typeface="Arial"/>
                <a:cs typeface="Arial"/>
              </a:rPr>
              <a:t>Der Vorteil, der gefordert bzw. versprochen wird, muss als Gegenleistung für eine intendierte Bevorzugung im Wettbewerb erfolgen. </a:t>
            </a:r>
          </a:p>
          <a:p>
            <a:pPr marL="360363" indent="-360363">
              <a:lnSpc>
                <a:spcPct val="150000"/>
              </a:lnSpc>
              <a:tabLst>
                <a:tab pos="360363" algn="l"/>
              </a:tabLst>
            </a:pPr>
            <a:endParaRPr lang="de-DE" sz="1700" dirty="0" smtClean="0">
              <a:latin typeface="Arial"/>
              <a:cs typeface="Arial"/>
            </a:endParaRPr>
          </a:p>
          <a:p>
            <a:pPr marL="360363" indent="-360363">
              <a:lnSpc>
                <a:spcPct val="150000"/>
              </a:lnSpc>
              <a:tabLst>
                <a:tab pos="360363" algn="l"/>
              </a:tabLst>
            </a:pPr>
            <a:r>
              <a:rPr lang="de-DE" sz="1700" b="1" dirty="0">
                <a:latin typeface="Arial"/>
                <a:cs typeface="Arial"/>
              </a:rPr>
              <a:t>	</a:t>
            </a:r>
            <a:r>
              <a:rPr lang="de-DE" sz="1700" dirty="0" smtClean="0">
                <a:latin typeface="Arial"/>
                <a:cs typeface="Arial"/>
              </a:rPr>
              <a:t>Stehen Leistungen und Gegenleistungen nicht in einem angemessenen Verhältnis, besteht ein Indiz für eine Unrechtsvereinbarung</a:t>
            </a:r>
          </a:p>
          <a:p>
            <a:pPr marL="360363" indent="-360363">
              <a:lnSpc>
                <a:spcPct val="150000"/>
              </a:lnSpc>
              <a:tabLst>
                <a:tab pos="360363" algn="l"/>
              </a:tabLst>
            </a:pPr>
            <a:endParaRPr lang="de-DE" sz="1700" dirty="0" smtClean="0">
              <a:latin typeface="Arial"/>
              <a:cs typeface="Arial"/>
            </a:endParaRPr>
          </a:p>
          <a:p>
            <a:pPr marL="360363" indent="-360363">
              <a:lnSpc>
                <a:spcPct val="150000"/>
              </a:lnSpc>
              <a:tabLst>
                <a:tab pos="360363" algn="l"/>
              </a:tabLst>
            </a:pPr>
            <a:r>
              <a:rPr lang="de-DE" sz="1700" dirty="0">
                <a:latin typeface="Arial"/>
                <a:cs typeface="Arial"/>
              </a:rPr>
              <a:t>	</a:t>
            </a:r>
            <a:r>
              <a:rPr lang="de-DE" sz="1700" b="1" u="sng" dirty="0" smtClean="0">
                <a:latin typeface="Arial"/>
                <a:cs typeface="Arial"/>
              </a:rPr>
              <a:t>Klassisches</a:t>
            </a:r>
            <a:r>
              <a:rPr lang="de-DE" sz="1700" u="sng" dirty="0">
                <a:latin typeface="Arial"/>
                <a:cs typeface="Arial"/>
              </a:rPr>
              <a:t> </a:t>
            </a:r>
            <a:r>
              <a:rPr lang="de-DE" sz="1700" b="1" u="sng" dirty="0" smtClean="0">
                <a:latin typeface="Arial"/>
                <a:cs typeface="Arial"/>
              </a:rPr>
              <a:t>Beispiel: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sz="1700" dirty="0">
                <a:latin typeface="Arial"/>
                <a:cs typeface="Arial"/>
              </a:rPr>
              <a:t>	</a:t>
            </a:r>
            <a:r>
              <a:rPr lang="de-DE" sz="1700" dirty="0" smtClean="0">
                <a:latin typeface="Arial"/>
                <a:cs typeface="Arial"/>
              </a:rPr>
              <a:t>Versteckte </a:t>
            </a:r>
            <a:r>
              <a:rPr lang="de-DE" sz="1700" dirty="0" err="1" smtClean="0">
                <a:latin typeface="Arial"/>
                <a:cs typeface="Arial"/>
              </a:rPr>
              <a:t>Zuweiserprämie</a:t>
            </a:r>
            <a:r>
              <a:rPr lang="de-DE" sz="1700" dirty="0" smtClean="0">
                <a:latin typeface="Arial"/>
                <a:cs typeface="Arial"/>
              </a:rPr>
              <a:t> für einweisende Ärzte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sz="1700" dirty="0">
                <a:latin typeface="Arial"/>
                <a:cs typeface="Arial"/>
              </a:rPr>
              <a:t>	</a:t>
            </a:r>
            <a:r>
              <a:rPr lang="de-DE" sz="1700" dirty="0" smtClean="0">
                <a:latin typeface="Arial"/>
                <a:cs typeface="Arial"/>
              </a:rPr>
              <a:t>(Verstoß gegen § 31 Abs. 1 </a:t>
            </a:r>
            <a:r>
              <a:rPr lang="de-DE" sz="1700" dirty="0" err="1" smtClean="0">
                <a:latin typeface="Arial"/>
                <a:cs typeface="Arial"/>
              </a:rPr>
              <a:t>MBO</a:t>
            </a:r>
            <a:r>
              <a:rPr lang="de-DE" sz="1700" dirty="0" smtClean="0">
                <a:latin typeface="Arial"/>
                <a:cs typeface="Arial"/>
              </a:rPr>
              <a:t>)</a:t>
            </a:r>
            <a:endParaRPr lang="de-DE" sz="1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17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7525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●	</a:t>
            </a:r>
            <a:r>
              <a:rPr lang="de-DE" sz="1700" b="1" dirty="0" smtClean="0">
                <a:latin typeface="Arial"/>
                <a:cs typeface="Arial"/>
              </a:rPr>
              <a:t>Fallstricke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latin typeface="Arial"/>
                <a:cs typeface="Arial"/>
              </a:rPr>
              <a:t>	</a:t>
            </a:r>
            <a:r>
              <a:rPr lang="de-DE" sz="1700" u="sng" dirty="0" smtClean="0">
                <a:latin typeface="Arial"/>
                <a:cs typeface="Arial"/>
              </a:rPr>
              <a:t>Regelungen in Kooperationsverträgen mit Honorarärzten</a:t>
            </a:r>
          </a:p>
          <a:p>
            <a:pPr marL="0" indent="0">
              <a:tabLst>
                <a:tab pos="360363" algn="l"/>
              </a:tabLst>
            </a:pPr>
            <a:endParaRPr lang="de-DE" sz="1700" b="1" u="sng" dirty="0">
              <a:latin typeface="Arial"/>
              <a:cs typeface="Arial"/>
            </a:endParaRP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	Ausschließlichkeitsklausel</a:t>
            </a:r>
          </a:p>
          <a:p>
            <a:pPr marL="0" indent="0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○	In Kooperationsverträgen sollten Klauseln vermieden werden, nach 			denen 	sich der niedergelassene </a:t>
            </a:r>
            <a:r>
              <a:rPr lang="de-DE" sz="1700" dirty="0">
                <a:cs typeface="Arial"/>
                <a:sym typeface="Wingdings"/>
              </a:rPr>
              <a:t>Arzt verpflichtet, ausschließlich seine </a:t>
            </a:r>
            <a:r>
              <a:rPr lang="de-DE" sz="1700" dirty="0" smtClean="0">
                <a:cs typeface="Arial"/>
                <a:sym typeface="Wingdings"/>
              </a:rPr>
              <a:t>		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Patienten zu behandeln (unechter Belegarztvertrag)</a:t>
            </a: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>
              <a:latin typeface="Arial"/>
              <a:cs typeface="Arial"/>
              <a:sym typeface="Wingdings"/>
            </a:endParaRPr>
          </a:p>
          <a:p>
            <a:pPr marL="0" indent="0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cs typeface="Arial"/>
                <a:sym typeface="Wingdings"/>
              </a:rPr>
              <a:t>		 </a:t>
            </a:r>
            <a:r>
              <a:rPr lang="de-DE" sz="1700" dirty="0" smtClean="0">
                <a:cs typeface="Arial"/>
                <a:sym typeface="Wingdings"/>
              </a:rPr>
              <a:t>○	In Kooperationsverträgen sollten Klauseln vermieden werden, die zum 			Ziel haben, ausschließlich einem bestimmten Krankenhaus Patienten 			einzuweisen.</a:t>
            </a:r>
            <a:endParaRPr lang="de-DE" sz="1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9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7525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endParaRPr lang="de-DE" sz="1700" b="1" u="sng" dirty="0">
              <a:latin typeface="Arial"/>
              <a:cs typeface="Arial"/>
            </a:endParaRPr>
          </a:p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cs typeface="Arial"/>
              </a:rPr>
              <a:t>●</a:t>
            </a:r>
            <a:r>
              <a:rPr lang="de-DE" sz="1700" dirty="0">
                <a:cs typeface="Arial"/>
              </a:rPr>
              <a:t>	</a:t>
            </a:r>
            <a:r>
              <a:rPr lang="de-DE" sz="1700" b="1" dirty="0" smtClean="0">
                <a:cs typeface="Arial"/>
              </a:rPr>
              <a:t>Fallstricke</a:t>
            </a:r>
            <a:endParaRPr lang="de-DE" sz="1700" b="1" dirty="0">
              <a:cs typeface="Arial"/>
            </a:endParaRP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cs typeface="Arial"/>
              </a:rPr>
              <a:t>	</a:t>
            </a:r>
            <a:r>
              <a:rPr lang="de-DE" sz="1700" u="sng" dirty="0">
                <a:cs typeface="Arial"/>
              </a:rPr>
              <a:t>Regelungen in Kooperationsverträgen mit Honorarärzten</a:t>
            </a:r>
          </a:p>
          <a:p>
            <a:pPr marL="0" indent="0">
              <a:tabLst>
                <a:tab pos="360363" algn="l"/>
              </a:tabLst>
            </a:pPr>
            <a:endParaRPr lang="de-DE" sz="1700" b="1" u="sng" dirty="0">
              <a:cs typeface="Arial"/>
            </a:endParaRP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	</a:t>
            </a:r>
            <a:r>
              <a:rPr lang="de-DE" sz="1700" dirty="0" err="1" smtClean="0">
                <a:latin typeface="Arial"/>
                <a:cs typeface="Arial"/>
                <a:sym typeface="Wingdings"/>
              </a:rPr>
              <a:t>Zuweiserklauseln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 mit Honorarärzten</a:t>
            </a: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800" dirty="0" smtClean="0">
              <a:latin typeface="Arial"/>
              <a:cs typeface="Arial"/>
              <a:sym typeface="Wingdings"/>
            </a:endParaRPr>
          </a:p>
          <a:p>
            <a:pPr marL="0" indent="0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○	Preisstaffelungen je nach Zahl der Einweisungen sollten vermieden 			werden, z. B. eine Preisreduzierung ab einer bestimmten Zahl von 			Patientenbehandlungen.</a:t>
            </a:r>
          </a:p>
          <a:p>
            <a:pPr marL="0" indent="0" algn="just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4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7525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●	</a:t>
            </a:r>
            <a:r>
              <a:rPr lang="de-DE" sz="1700" b="1" dirty="0" smtClean="0">
                <a:latin typeface="Arial"/>
                <a:cs typeface="Arial"/>
              </a:rPr>
              <a:t>Fallstricke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latin typeface="Arial"/>
                <a:cs typeface="Arial"/>
              </a:rPr>
              <a:t>	</a:t>
            </a:r>
            <a:r>
              <a:rPr lang="de-DE" sz="1700" u="sng" dirty="0" smtClean="0">
                <a:latin typeface="Arial"/>
                <a:cs typeface="Arial"/>
              </a:rPr>
              <a:t>Regelungen in Kooperationsverträgen mit Honorarärzten</a:t>
            </a:r>
          </a:p>
          <a:p>
            <a:pPr marL="0" indent="0">
              <a:tabLst>
                <a:tab pos="360363" algn="l"/>
              </a:tabLst>
            </a:pPr>
            <a:endParaRPr lang="de-DE" sz="1700" b="1" u="sng" dirty="0" smtClean="0">
              <a:latin typeface="Arial"/>
              <a:cs typeface="Arial"/>
            </a:endParaRPr>
          </a:p>
          <a:p>
            <a:pPr marL="0" indent="0">
              <a:tabLst>
                <a:tab pos="360363" algn="l"/>
              </a:tabLst>
            </a:pPr>
            <a:endParaRPr lang="de-DE" sz="1700" b="1" u="sng" dirty="0">
              <a:latin typeface="Arial"/>
              <a:cs typeface="Arial"/>
            </a:endParaRP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	</a:t>
            </a:r>
            <a:r>
              <a:rPr lang="de-DE" sz="1700" b="1" dirty="0" smtClean="0">
                <a:latin typeface="Arial"/>
                <a:cs typeface="Arial"/>
                <a:sym typeface="Wingdings"/>
              </a:rPr>
              <a:t>Angemessenheit  von Leistung und Gegenleistung</a:t>
            </a: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Eine unangemessene Vergütung ist Indiz für eine Unrechtsvereinbarung, die zur Strafbarkeit führen kann.</a:t>
            </a:r>
          </a:p>
          <a:p>
            <a:pPr marL="720725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</a:t>
            </a:r>
            <a:endParaRPr lang="de-DE" sz="1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693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7525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●	</a:t>
            </a:r>
            <a:r>
              <a:rPr lang="de-DE" sz="1700" b="1" dirty="0" smtClean="0">
                <a:latin typeface="Arial"/>
                <a:cs typeface="Arial"/>
              </a:rPr>
              <a:t>Fallstricke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latin typeface="Arial"/>
                <a:cs typeface="Arial"/>
              </a:rPr>
              <a:t>	</a:t>
            </a:r>
            <a:r>
              <a:rPr lang="de-DE" sz="1700" u="sng" dirty="0" smtClean="0">
                <a:latin typeface="Arial"/>
                <a:cs typeface="Arial"/>
              </a:rPr>
              <a:t>Regelungen in Kooperationsverträgen mit Honorarärzten</a:t>
            </a:r>
          </a:p>
          <a:p>
            <a:pPr marL="0" indent="0">
              <a:tabLst>
                <a:tab pos="360363" algn="l"/>
              </a:tabLst>
            </a:pPr>
            <a:endParaRPr lang="de-DE" sz="1700" b="1" u="sng" dirty="0">
              <a:latin typeface="Arial"/>
              <a:cs typeface="Arial"/>
            </a:endParaRP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	</a:t>
            </a:r>
            <a:r>
              <a:rPr lang="de-DE" sz="1700" b="1" dirty="0" smtClean="0">
                <a:latin typeface="Arial"/>
                <a:cs typeface="Arial"/>
                <a:sym typeface="Wingdings"/>
              </a:rPr>
              <a:t>Angemessenheit  von Leistung und Gegenleistung</a:t>
            </a: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Hauptproblem in der Praxis ist die angemessene Höhe der Vergütung für die ärztliche Leistung.</a:t>
            </a:r>
          </a:p>
          <a:p>
            <a:pPr marL="1433513" indent="-1433513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	Es gibt keine verbindlichen Vergütungsmaßstäbe, da die Vergütung des Honorararztes gesetzlich nicht geregelt ist (anders als z. B. bei wahlärztlichen Leistungen)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202" y="3717032"/>
            <a:ext cx="433049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7525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●	</a:t>
            </a:r>
            <a:r>
              <a:rPr lang="de-DE" sz="1700" b="1" dirty="0" smtClean="0">
                <a:latin typeface="Arial"/>
                <a:cs typeface="Arial"/>
              </a:rPr>
              <a:t>Fallstricke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latin typeface="Arial"/>
                <a:cs typeface="Arial"/>
              </a:rPr>
              <a:t>	</a:t>
            </a:r>
            <a:r>
              <a:rPr lang="de-DE" sz="1700" u="sng" dirty="0" smtClean="0">
                <a:latin typeface="Arial"/>
                <a:cs typeface="Arial"/>
              </a:rPr>
              <a:t>Regelungen in Kooperationsverträgen mit Honorarärzten</a:t>
            </a:r>
          </a:p>
          <a:p>
            <a:pPr marL="0" indent="0">
              <a:tabLst>
                <a:tab pos="360363" algn="l"/>
              </a:tabLst>
            </a:pPr>
            <a:endParaRPr lang="de-DE" sz="1000" b="1" u="sng" dirty="0">
              <a:latin typeface="Arial"/>
              <a:cs typeface="Arial"/>
            </a:endParaRP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	</a:t>
            </a:r>
            <a:r>
              <a:rPr lang="de-DE" sz="1700" b="1" dirty="0" smtClean="0">
                <a:latin typeface="Arial"/>
                <a:cs typeface="Arial"/>
                <a:sym typeface="Wingdings"/>
              </a:rPr>
              <a:t>Angemessenheit  von Leistung und Gegenleistung</a:t>
            </a: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Die angemessene Höhe der ärztlichen Vergütung kann sich nach folgenden Maßstäben richten:</a:t>
            </a:r>
          </a:p>
          <a:p>
            <a:pPr marL="720725" indent="0">
              <a:tabLst>
                <a:tab pos="360363" algn="l"/>
                <a:tab pos="984250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	DRG-Fallpauschalen (angemessener Anteil für ärztliche Leistungen)</a:t>
            </a:r>
          </a:p>
          <a:p>
            <a:pPr marL="720725" indent="0">
              <a:tabLst>
                <a:tab pos="360363" algn="l"/>
                <a:tab pos="984250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GOÄ (Einfachsatz oder Steigerungssatz?)</a:t>
            </a:r>
          </a:p>
          <a:p>
            <a:pPr marL="720725" indent="0">
              <a:tabLst>
                <a:tab pos="360363" algn="l"/>
                <a:tab pos="984250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EBM </a:t>
            </a:r>
          </a:p>
          <a:p>
            <a:pPr marL="720725" indent="0">
              <a:tabLst>
                <a:tab pos="360363" algn="l"/>
                <a:tab pos="984250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Vergleichbare Vergütung für angestellte Ärzte (z. B. Oberarzt)</a:t>
            </a:r>
          </a:p>
          <a:p>
            <a:pPr marL="720725" indent="0">
              <a:tabLst>
                <a:tab pos="360363" algn="l"/>
                <a:tab pos="984250" algn="l"/>
                <a:tab pos="1073150" algn="l"/>
                <a:tab pos="1433513" algn="l"/>
              </a:tabLst>
            </a:pP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0">
              <a:tabLst>
                <a:tab pos="360363" algn="l"/>
                <a:tab pos="984250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	Empfehlung aus der Praxis:</a:t>
            </a:r>
          </a:p>
          <a:p>
            <a:pPr marL="720725" indent="0">
              <a:tabLst>
                <a:tab pos="360363" algn="l"/>
                <a:tab pos="984250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Alle Maßstäbe zugrunde legen und eine Bandbreite der Vergütung 			ermitteln. Aus Vorsichtsgründen eher eine niedrige Vergütung 			zugrunde legen.</a:t>
            </a:r>
            <a:endParaRPr lang="de-DE" sz="1700" dirty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202" y="3717032"/>
            <a:ext cx="433049" cy="36004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202" y="5107668"/>
            <a:ext cx="433049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 smtClean="0"/>
              <a:t>Das Antikorruptionsgesetz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1512168"/>
          </a:xfrm>
        </p:spPr>
        <p:txBody>
          <a:bodyPr/>
          <a:lstStyle/>
          <a:p>
            <a:pPr marL="0" indent="0">
              <a:tabLst>
                <a:tab pos="360363" algn="l"/>
              </a:tabLst>
            </a:pPr>
            <a:r>
              <a:rPr lang="de-DE" sz="1700" dirty="0" smtClean="0">
                <a:latin typeface="Arial"/>
                <a:cs typeface="Arial"/>
              </a:rPr>
              <a:t>●	</a:t>
            </a:r>
            <a:r>
              <a:rPr lang="de-DE" sz="1700" b="1" dirty="0" smtClean="0">
                <a:latin typeface="Arial"/>
                <a:cs typeface="Arial"/>
              </a:rPr>
              <a:t>Praxisbeispiel für unangemessene Vergütung</a:t>
            </a:r>
          </a:p>
          <a:p>
            <a:pPr marL="0" indent="0">
              <a:tabLst>
                <a:tab pos="360363" algn="l"/>
              </a:tabLst>
            </a:pPr>
            <a:r>
              <a:rPr lang="de-DE" sz="1700" b="1" dirty="0">
                <a:latin typeface="Arial"/>
                <a:cs typeface="Arial"/>
              </a:rPr>
              <a:t>	</a:t>
            </a:r>
            <a:r>
              <a:rPr lang="de-DE" sz="1700" u="sng" dirty="0" smtClean="0">
                <a:latin typeface="Arial"/>
                <a:cs typeface="Arial"/>
              </a:rPr>
              <a:t>Regelungen in Kooperationsverträgen mit Honorarärzten</a:t>
            </a:r>
          </a:p>
          <a:p>
            <a:pPr marL="0" indent="0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	</a:t>
            </a:r>
            <a:r>
              <a:rPr lang="de-DE" sz="1700" b="1" dirty="0" smtClean="0">
                <a:latin typeface="Arial"/>
                <a:cs typeface="Arial"/>
                <a:sym typeface="Wingdings"/>
              </a:rPr>
              <a:t>Angemessenheit  von Leistung und Gegenleistung</a:t>
            </a: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</a:t>
            </a:r>
          </a:p>
          <a:p>
            <a:pPr marL="720725" indent="0">
              <a:tabLst>
                <a:tab pos="360363" algn="l"/>
                <a:tab pos="984250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</a:t>
            </a:r>
          </a:p>
          <a:p>
            <a:pPr marL="720725" indent="0">
              <a:tabLst>
                <a:tab pos="360363" algn="l"/>
                <a:tab pos="984250" algn="l"/>
                <a:tab pos="1073150" algn="l"/>
                <a:tab pos="1433513" algn="l"/>
              </a:tabLst>
            </a:pPr>
            <a:r>
              <a:rPr lang="de-DE" sz="1700" dirty="0" smtClean="0">
                <a:latin typeface="Arial"/>
                <a:cs typeface="Arial"/>
                <a:sym typeface="Wingdings"/>
              </a:rPr>
              <a:t>			</a:t>
            </a: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endParaRPr lang="de-DE" sz="1700" dirty="0" smtClean="0">
              <a:latin typeface="Arial"/>
              <a:cs typeface="Arial"/>
              <a:sym typeface="Wingdings"/>
            </a:endParaRPr>
          </a:p>
          <a:p>
            <a:pPr marL="720725" indent="-720725">
              <a:tabLst>
                <a:tab pos="360363" algn="l"/>
                <a:tab pos="720725" algn="l"/>
                <a:tab pos="1073150" algn="l"/>
                <a:tab pos="1433513" algn="l"/>
              </a:tabLst>
            </a:pPr>
            <a:r>
              <a:rPr lang="de-DE" sz="1700" dirty="0">
                <a:latin typeface="Arial"/>
                <a:cs typeface="Arial"/>
                <a:sym typeface="Wingdings"/>
              </a:rPr>
              <a:t>	</a:t>
            </a:r>
            <a:r>
              <a:rPr lang="de-DE" sz="1700" dirty="0" smtClean="0">
                <a:latin typeface="Arial"/>
                <a:cs typeface="Arial"/>
                <a:sym typeface="Wingdings"/>
              </a:rPr>
              <a:t>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5A8BA-54B3-4A88-A9EF-E9E86C0E46C6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943225" y="1989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1992313" algn="l"/>
              </a:tabLst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59206"/>
              </p:ext>
            </p:extLst>
          </p:nvPr>
        </p:nvGraphicFramePr>
        <p:xfrm>
          <a:off x="827585" y="2996952"/>
          <a:ext cx="7632848" cy="3463620"/>
        </p:xfrm>
        <a:graphic>
          <a:graphicData uri="http://schemas.openxmlformats.org/drawingml/2006/table">
            <a:tbl>
              <a:tblPr firstRow="1" firstCol="1" bandRow="1"/>
              <a:tblGrid>
                <a:gridCol w="570680"/>
                <a:gridCol w="2342083"/>
                <a:gridCol w="2294694"/>
                <a:gridCol w="1049563"/>
                <a:gridCol w="1375828"/>
              </a:tblGrid>
              <a:tr h="1210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de-DE" sz="1400" b="1" dirty="0" smtClean="0">
                          <a:effectLst/>
                          <a:latin typeface="+mj-lt"/>
                        </a:rPr>
                        <a:t>DRG</a:t>
                      </a:r>
                      <a:endParaRPr lang="de-DE" sz="1400" b="1" dirty="0">
                        <a:effectLst/>
                        <a:latin typeface="+mj-lt"/>
                      </a:endParaRP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Personalkosten ärztlicher Dienst lt. InEK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Personalkosten </a:t>
                      </a:r>
                      <a:r>
                        <a:rPr lang="de-DE" sz="1400" b="1" dirty="0" smtClean="0">
                          <a:effectLst/>
                          <a:latin typeface="+mj-lt"/>
                        </a:rPr>
                        <a:t>medizinisch-technischer </a:t>
                      </a:r>
                      <a:r>
                        <a:rPr lang="de-DE" sz="1400" b="1" dirty="0">
                          <a:effectLst/>
                          <a:latin typeface="+mj-lt"/>
                        </a:rPr>
                        <a:t>Funktionsdienst laut InEK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 smtClean="0">
                          <a:effectLst/>
                          <a:latin typeface="+mj-lt"/>
                        </a:rPr>
                        <a:t>Personal-kosten </a:t>
                      </a:r>
                      <a:r>
                        <a:rPr lang="de-DE" sz="1400" b="1" dirty="0">
                          <a:effectLst/>
                          <a:latin typeface="+mj-lt"/>
                        </a:rPr>
                        <a:t>gesamt lt. InEK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Spalte 2 + Spalte 3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Vereinbarte Vergütung Arzt (ohne Equipment) 50 % 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200" b="1" dirty="0">
                          <a:effectLst/>
                          <a:latin typeface="+mj-lt"/>
                        </a:rPr>
                        <a:t>(1)</a:t>
                      </a:r>
                      <a:endParaRPr lang="de-DE" sz="1200" dirty="0">
                        <a:effectLst/>
                        <a:latin typeface="+mj-lt"/>
                      </a:endParaRP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200" b="1" dirty="0">
                          <a:effectLst/>
                          <a:latin typeface="+mj-lt"/>
                        </a:rPr>
                        <a:t>(2)</a:t>
                      </a:r>
                      <a:endParaRPr lang="de-DE" sz="1200" dirty="0">
                        <a:effectLst/>
                        <a:latin typeface="+mj-lt"/>
                      </a:endParaRP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200" b="1" dirty="0">
                          <a:effectLst/>
                          <a:latin typeface="+mj-lt"/>
                        </a:rPr>
                        <a:t>(3)</a:t>
                      </a:r>
                      <a:endParaRPr lang="de-DE" sz="1200" dirty="0">
                        <a:effectLst/>
                        <a:latin typeface="+mj-lt"/>
                      </a:endParaRP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200" b="1" dirty="0">
                          <a:effectLst/>
                          <a:latin typeface="+mj-lt"/>
                        </a:rPr>
                        <a:t>(4)</a:t>
                      </a:r>
                      <a:endParaRPr lang="de-DE" sz="1200" dirty="0">
                        <a:effectLst/>
                        <a:latin typeface="+mj-lt"/>
                      </a:endParaRP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200" b="1" dirty="0">
                          <a:effectLst/>
                          <a:latin typeface="+mj-lt"/>
                        </a:rPr>
                        <a:t>(5)</a:t>
                      </a:r>
                      <a:endParaRPr lang="de-DE" sz="1200" dirty="0">
                        <a:effectLst/>
                        <a:latin typeface="+mj-lt"/>
                      </a:endParaRP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F02A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487,43 €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310,28 €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797,71 €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1.643,00 €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F02B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463,39 €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304,56 €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767,95 €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1.329,00 €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F12A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1.643,08 €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896,34 €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2.539,42 €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4.902,00 €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F12B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810,85 €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494,34 €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1.305,19 €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4.083,50 €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F12C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1.741,98 €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703,37 €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2.445,35 €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3.557,50 €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F12D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1.434,22 €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794,46 €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>
                          <a:effectLst/>
                          <a:latin typeface="+mj-lt"/>
                        </a:rPr>
                        <a:t>2.228,68 €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510" algn="l"/>
                          <a:tab pos="1992630" algn="l"/>
                        </a:tabLst>
                      </a:pPr>
                      <a:r>
                        <a:rPr lang="de-DE" sz="1400" b="1" dirty="0">
                          <a:effectLst/>
                          <a:latin typeface="+mj-lt"/>
                        </a:rPr>
                        <a:t>3.366,00 €</a:t>
                      </a:r>
                    </a:p>
                  </a:txBody>
                  <a:tcPr marL="34528" marR="34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43225" y="1989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992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1992313" algn="l"/>
              </a:tabLst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de-DE" altLang="de-DE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1992313" algn="l"/>
              </a:tabLst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182</Words>
  <Application>Microsoft Office PowerPoint</Application>
  <PresentationFormat>Bildschirmpräsentation (4:3)</PresentationFormat>
  <Paragraphs>180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Pixel</vt:lpstr>
      <vt:lpstr>Rechtsfragen der Zusammenarbeit zwischen Honorarärzten und Krankenhäusern vor dem Hintergrund des Antikorruptionsgesetzes  2. Trierer Medizinrechtsymposium „Der Arzt im Geflecht des Rechts“  26.  April 2017 Ärztehaus Trier </vt:lpstr>
      <vt:lpstr>Das Antikorruptionsgesetz</vt:lpstr>
      <vt:lpstr>Das Antikorruptionsgesetz</vt:lpstr>
      <vt:lpstr>Das Antikorruptionsgesetz</vt:lpstr>
      <vt:lpstr>Das Antikorruptionsgesetz</vt:lpstr>
      <vt:lpstr>Das Antikorruptionsgesetz</vt:lpstr>
      <vt:lpstr>Das Antikorruptionsgesetz</vt:lpstr>
      <vt:lpstr>Das Antikorruptionsgesetz</vt:lpstr>
      <vt:lpstr>Das Antikorruptionsgesetz</vt:lpstr>
      <vt:lpstr>Das Antikorruptionsgesetz</vt:lpstr>
      <vt:lpstr>Das Antikorruptionsgesetz</vt:lpstr>
      <vt:lpstr> Vielen Dank für Ihre Aufmerksamkeit! 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Simon</dc:creator>
  <cp:lastModifiedBy>Loch, Mathilde</cp:lastModifiedBy>
  <cp:revision>536</cp:revision>
  <cp:lastPrinted>2017-04-24T08:55:56Z</cp:lastPrinted>
  <dcterms:created xsi:type="dcterms:W3CDTF">2011-04-04T08:01:47Z</dcterms:created>
  <dcterms:modified xsi:type="dcterms:W3CDTF">2017-04-24T11:39:20Z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