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260" r:id="rId3"/>
    <p:sldId id="257" r:id="rId4"/>
    <p:sldId id="283" r:id="rId5"/>
    <p:sldId id="286" r:id="rId6"/>
    <p:sldId id="285" r:id="rId7"/>
    <p:sldId id="276" r:id="rId8"/>
    <p:sldId id="281" r:id="rId9"/>
    <p:sldId id="287" r:id="rId10"/>
    <p:sldId id="27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0" autoAdjust="0"/>
  </p:normalViewPr>
  <p:slideViewPr>
    <p:cSldViewPr>
      <p:cViewPr>
        <p:scale>
          <a:sx n="83" d="100"/>
          <a:sy n="83" d="100"/>
        </p:scale>
        <p:origin x="-2412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69D071-29AC-4DCF-B702-8EA46036DA6C}" type="datetimeFigureOut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09D341-1955-45F6-ADD9-340282583E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htec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Abgerundetes Rechtec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Abgerundetes Rechtec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htec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htec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ec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htec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7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C578-B203-4A52-85B3-6C343E92E9DD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18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1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90C1F8-1B9B-4905-AD2D-D34B66A06F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AB757-3B4E-4154-959E-4161E23BAFB8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68BB-8B0D-4DCD-942E-D47169E8D1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D1E7-779A-420B-A89C-C0BBA4922BF7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2A90-E960-4B6C-A6DB-F9EF200887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812DE-AF1F-4F95-AF94-07E297A41A49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5B53D-BAC3-4C4E-91DC-647E4599F6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A6C8-D044-4B3E-9149-2586A55FE942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56F7-11E8-41EC-B8D7-D7A39C5EB6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3901-861F-45DA-9ECB-70CF278138DE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FA4D-7A90-4E74-9B06-2EBA82D851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E864DB-5116-4CC3-9BA8-261FD21B1B42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8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7E9757-0708-4CB2-883C-C56867DF8A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E493-3149-4778-9627-6F4AA5657A59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8778-809A-4677-9489-EF937789C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0164-31A3-4FDD-BE01-C29A3DC0EE15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46F-665A-4C93-B85A-897187D5E8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A65B-5734-412E-8C86-D815966EBBDB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D923-DF8C-4F2C-A8C1-64A408A309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CDD2-1180-4547-8443-9BB005B69852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80E6-DDD1-4ABA-9FD8-8FD5DE7677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htec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elplatzhalt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40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9EB05-296E-4E74-B50A-5BE37F3DB722}" type="datetime1">
              <a:rPr lang="de-DE"/>
              <a:pPr>
                <a:defRPr/>
              </a:pPr>
              <a:t>02.05.2017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Prof. Kugelmann 26.04.2017</a:t>
            </a: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41089E-9696-4C0B-BC4E-DC2D5E5656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Gesundheitsdaten zwischen Ökonomie und Grundrechtsschutz </a:t>
            </a:r>
          </a:p>
        </p:txBody>
      </p:sp>
      <p:sp>
        <p:nvSpPr>
          <p:cNvPr id="14338" name="Untertitel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de-DE" sz="2600" smtClean="0"/>
              <a:t>Prof. Dr. Dieter Kugelmann</a:t>
            </a:r>
          </a:p>
          <a:p>
            <a:pPr marL="63500"/>
            <a:r>
              <a:rPr lang="de-DE" sz="2200" smtClean="0"/>
              <a:t>Landesbeauftragter für Datenschutz und Informationsfreiheit </a:t>
            </a:r>
          </a:p>
          <a:p>
            <a:pPr marL="63500"/>
            <a:r>
              <a:rPr lang="de-DE" sz="2200" smtClean="0"/>
              <a:t>Rheinland-Pfalz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6. Fazit: Dynamik in Grenzen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Die Unternehmen - Marktauftritt beinhaltet Rechtsbindung</a:t>
            </a:r>
          </a:p>
          <a:p>
            <a:r>
              <a:rPr lang="de-DE" smtClean="0"/>
              <a:t>Der Patient/die Patientin - Informationen zur Rechtsdurchsetzung in der Informationsgesellschaft</a:t>
            </a:r>
          </a:p>
          <a:p>
            <a:r>
              <a:rPr lang="de-DE" smtClean="0"/>
              <a:t>Der Arzt/die Ärztin – Beraten und Verarbeiten</a:t>
            </a:r>
          </a:p>
          <a:p>
            <a:r>
              <a:rPr lang="de-DE" smtClean="0"/>
              <a:t>Der Gesetzgeber – bereichsspezifische und zukunftsorientierte Regelungen</a:t>
            </a:r>
          </a:p>
          <a:p>
            <a:endParaRPr lang="de-DE" smtClean="0"/>
          </a:p>
        </p:txBody>
      </p:sp>
      <p:sp>
        <p:nvSpPr>
          <p:cNvPr id="23555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Daten gegen 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Sind Daten das Öl?</a:t>
            </a:r>
          </a:p>
          <a:p>
            <a:endParaRPr lang="de-DE" smtClean="0"/>
          </a:p>
          <a:p>
            <a:r>
              <a:rPr lang="de-DE" smtClean="0"/>
              <a:t>Personenbezogene Daten</a:t>
            </a:r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  <p:pic>
        <p:nvPicPr>
          <p:cNvPr id="15364" name="Picture 7" descr="C:\Users\kugelmann\AppData\Local\Microsoft\Windows\Temporary Internet Files\Content.IE5\D2QVUEMG\147383-3x2-article6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420938"/>
            <a:ext cx="3743325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2. Daten als spezifisches Gut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EU: Digitaler Binnenmarkt</a:t>
            </a:r>
          </a:p>
          <a:p>
            <a:r>
              <a:rPr lang="de-DE" smtClean="0"/>
              <a:t>Datenschutz-Grundverordnung (Geltung 25.05.2018)  </a:t>
            </a:r>
          </a:p>
          <a:p>
            <a:pPr lvl="1"/>
            <a:r>
              <a:rPr lang="de-DE" smtClean="0"/>
              <a:t>Wirtschaft</a:t>
            </a:r>
          </a:p>
          <a:p>
            <a:pPr lvl="1"/>
            <a:r>
              <a:rPr lang="de-DE" smtClean="0"/>
              <a:t>Grundrechtsschutz</a:t>
            </a:r>
          </a:p>
          <a:p>
            <a:r>
              <a:rPr lang="de-DE" smtClean="0"/>
              <a:t>Wirtschaftsgut und Gemeinwohlgut</a:t>
            </a:r>
          </a:p>
          <a:p>
            <a:r>
              <a:rPr lang="de-DE" smtClean="0"/>
              <a:t>Internet ist kein rechtsfreier Raum </a:t>
            </a:r>
          </a:p>
          <a:p>
            <a:r>
              <a:rPr lang="de-DE" smtClean="0"/>
              <a:t>Regulierungserfordernisse</a:t>
            </a:r>
          </a:p>
        </p:txBody>
      </p:sp>
      <p:sp>
        <p:nvSpPr>
          <p:cNvPr id="16387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3. Gesundheitswesen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Big Data</a:t>
            </a:r>
          </a:p>
          <a:p>
            <a:pPr lvl="1"/>
            <a:r>
              <a:rPr lang="de-DE" smtClean="0"/>
              <a:t>Der gläserne Patient?</a:t>
            </a:r>
          </a:p>
          <a:p>
            <a:r>
              <a:rPr lang="de-DE" smtClean="0"/>
              <a:t>Telematik</a:t>
            </a:r>
          </a:p>
          <a:p>
            <a:pPr lvl="1"/>
            <a:r>
              <a:rPr lang="de-DE" smtClean="0"/>
              <a:t>Verbindung von Telekommunikation und Informatik</a:t>
            </a:r>
          </a:p>
          <a:p>
            <a:r>
              <a:rPr lang="de-DE" smtClean="0"/>
              <a:t>Wearables</a:t>
            </a:r>
          </a:p>
          <a:p>
            <a:r>
              <a:rPr lang="de-DE" smtClean="0"/>
              <a:t>Gesundheits-Apps</a:t>
            </a:r>
          </a:p>
          <a:p>
            <a:pPr lvl="1"/>
            <a:r>
              <a:rPr lang="de-DE" smtClean="0"/>
              <a:t>Beratung durch den Arzt?</a:t>
            </a:r>
          </a:p>
          <a:p>
            <a:pPr lvl="1"/>
            <a:r>
              <a:rPr lang="de-DE" smtClean="0"/>
              <a:t>Verschreibungspflichtigkeit?</a:t>
            </a:r>
          </a:p>
        </p:txBody>
      </p:sp>
      <p:sp>
        <p:nvSpPr>
          <p:cNvPr id="17411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3. Gesundheitswesen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Telemedizin</a:t>
            </a:r>
          </a:p>
          <a:p>
            <a:r>
              <a:rPr lang="de-DE" smtClean="0"/>
              <a:t>Gesundheitsversorgung im ländlichen Raum</a:t>
            </a:r>
          </a:p>
          <a:p>
            <a:pPr lvl="1"/>
            <a:r>
              <a:rPr lang="de-DE" smtClean="0"/>
              <a:t>Online-Sprechstunde</a:t>
            </a:r>
          </a:p>
          <a:p>
            <a:r>
              <a:rPr lang="de-DE" smtClean="0"/>
              <a:t>Datennutzung durch</a:t>
            </a:r>
          </a:p>
          <a:p>
            <a:pPr lvl="1"/>
            <a:r>
              <a:rPr lang="de-DE" smtClean="0"/>
              <a:t>Hersteller</a:t>
            </a:r>
          </a:p>
          <a:p>
            <a:pPr lvl="1"/>
            <a:r>
              <a:rPr lang="de-DE" smtClean="0"/>
              <a:t>Versicherer</a:t>
            </a:r>
          </a:p>
          <a:p>
            <a:pPr lvl="1"/>
            <a:r>
              <a:rPr lang="de-DE" smtClean="0"/>
              <a:t>Gesundheitsdienstleister</a:t>
            </a:r>
          </a:p>
          <a:p>
            <a:r>
              <a:rPr lang="de-DE" smtClean="0"/>
              <a:t>Individualisierung von Risiken</a:t>
            </a:r>
          </a:p>
          <a:p>
            <a:r>
              <a:rPr lang="de-DE" smtClean="0"/>
              <a:t>Abbröckeln von Solidarsystemen</a:t>
            </a:r>
          </a:p>
        </p:txBody>
      </p:sp>
      <p:sp>
        <p:nvSpPr>
          <p:cNvPr id="18435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4. Gesundheitsdatenschutz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Sensible Daten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Besondere Schutzwürdigkeit und besondere Schutzbedürftigkeit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Regelungen in der EU</a:t>
            </a:r>
          </a:p>
          <a:p>
            <a:pPr marL="630936" lvl="2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Art. 9 Abs. 4 (</a:t>
            </a:r>
            <a:r>
              <a:rPr lang="de-DE" dirty="0" err="1"/>
              <a:t>i.V.m</a:t>
            </a:r>
            <a:r>
              <a:rPr lang="de-DE" dirty="0"/>
              <a:t>. Art. 6) DSGVO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Innerstaatliche Regelungen</a:t>
            </a:r>
          </a:p>
          <a:p>
            <a:pPr marL="630936" lvl="2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§ 22 BDSG (neu)</a:t>
            </a:r>
          </a:p>
          <a:p>
            <a:pPr marL="630936" lvl="2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de-DE" dirty="0"/>
              <a:t>SGB (Änderungsentwürfe)</a:t>
            </a:r>
          </a:p>
        </p:txBody>
      </p:sp>
      <p:sp>
        <p:nvSpPr>
          <p:cNvPr id="19459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5.1. Anforderungen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325938"/>
          </a:xfrm>
        </p:spPr>
        <p:txBody>
          <a:bodyPr/>
          <a:lstStyle/>
          <a:p>
            <a:r>
              <a:rPr lang="de-DE" smtClean="0"/>
              <a:t>Allgemeine Grundsätze</a:t>
            </a:r>
          </a:p>
          <a:p>
            <a:pPr lvl="1"/>
            <a:r>
              <a:rPr lang="de-DE" smtClean="0"/>
              <a:t>Richtigkeit, Zweckbindung, Datensparsamkeit, Integrität, Verantwortlichkeit u.a.</a:t>
            </a:r>
          </a:p>
          <a:p>
            <a:r>
              <a:rPr lang="de-DE" smtClean="0"/>
              <a:t>Datenschutz bei der Gestaltung der Produkte, Dienstleistungen, Anwendungen und Systeme</a:t>
            </a:r>
          </a:p>
          <a:p>
            <a:pPr lvl="1"/>
            <a:r>
              <a:rPr lang="de-DE" smtClean="0"/>
              <a:t>Privacy by design</a:t>
            </a:r>
          </a:p>
          <a:p>
            <a:r>
              <a:rPr lang="de-DE" smtClean="0"/>
              <a:t>Datenschutzfreundliche Voreinstellungen</a:t>
            </a:r>
          </a:p>
          <a:p>
            <a:pPr lvl="1"/>
            <a:r>
              <a:rPr lang="de-DE" smtClean="0"/>
              <a:t>Privacy by default</a:t>
            </a:r>
          </a:p>
        </p:txBody>
      </p:sp>
      <p:sp>
        <p:nvSpPr>
          <p:cNvPr id="20483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5.2. Einwilligung (Art. 7 DSGVO)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Freiwilligkeit</a:t>
            </a:r>
          </a:p>
          <a:p>
            <a:r>
              <a:rPr lang="de-DE" smtClean="0"/>
              <a:t>Zweckbindung (Art. 6 Abs. 1 lit. a DSGVO)</a:t>
            </a:r>
          </a:p>
          <a:p>
            <a:r>
              <a:rPr lang="de-DE" smtClean="0"/>
              <a:t>Keine Formbindung</a:t>
            </a:r>
          </a:p>
          <a:p>
            <a:r>
              <a:rPr lang="de-DE" smtClean="0"/>
              <a:t>Beweislast beim Verantwortlichen</a:t>
            </a:r>
          </a:p>
          <a:p>
            <a:r>
              <a:rPr lang="de-DE" smtClean="0"/>
              <a:t>Widerruf jederzeit möglich</a:t>
            </a:r>
          </a:p>
          <a:p>
            <a:r>
              <a:rPr lang="de-DE" smtClean="0"/>
              <a:t>Tauglichkeit der Einwilligung im Gesundheitswesen?</a:t>
            </a:r>
          </a:p>
          <a:p>
            <a:r>
              <a:rPr lang="de-DE" smtClean="0"/>
              <a:t>Positionen der DSK vom 30. März 2017</a:t>
            </a:r>
          </a:p>
        </p:txBody>
      </p:sp>
      <p:sp>
        <p:nvSpPr>
          <p:cNvPr id="21507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5.3. Technisch-organisatorisch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Verschlüsselung </a:t>
            </a:r>
          </a:p>
          <a:p>
            <a:r>
              <a:rPr lang="de-DE" smtClean="0"/>
              <a:t>Pseudonymisierung</a:t>
            </a:r>
          </a:p>
          <a:p>
            <a:r>
              <a:rPr lang="de-DE" smtClean="0"/>
              <a:t>Datenschutzbeauftragte in der Arztpraxis</a:t>
            </a:r>
          </a:p>
          <a:p>
            <a:r>
              <a:rPr lang="de-DE" smtClean="0"/>
              <a:t>Datenschutzfolgenabschätzung</a:t>
            </a:r>
          </a:p>
          <a:p>
            <a:r>
              <a:rPr lang="de-DE" smtClean="0"/>
              <a:t>Verhaltensregeln – Rolle der Verbände, Kammern</a:t>
            </a:r>
          </a:p>
        </p:txBody>
      </p:sp>
      <p:sp>
        <p:nvSpPr>
          <p:cNvPr id="22531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cs typeface="Arial" charset="0"/>
              </a:rPr>
              <a:t>Prof. Kugelmann 26.04.2017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248</Words>
  <Application>Microsoft Office PowerPoint</Application>
  <PresentationFormat>Bildschirmpräsentation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Georgia</vt:lpstr>
      <vt:lpstr>Arial</vt:lpstr>
      <vt:lpstr>Trebuchet MS</vt:lpstr>
      <vt:lpstr>Wingdings 2</vt:lpstr>
      <vt:lpstr>Calibri</vt:lpstr>
      <vt:lpstr>Rhea</vt:lpstr>
      <vt:lpstr>Rhea</vt:lpstr>
      <vt:lpstr>Rhea</vt:lpstr>
      <vt:lpstr>Rhea</vt:lpstr>
      <vt:lpstr>Gesundheitsdaten zwischen Ökonomie und Grundrechtsschutz </vt:lpstr>
      <vt:lpstr>1. Daten gegen Leistung</vt:lpstr>
      <vt:lpstr>2. Daten als spezifisches Gut</vt:lpstr>
      <vt:lpstr>3. Gesundheitswesen</vt:lpstr>
      <vt:lpstr>3. Gesundheitswesen</vt:lpstr>
      <vt:lpstr>4. Gesundheitsdatenschutz</vt:lpstr>
      <vt:lpstr>5.1. Anforderungen</vt:lpstr>
      <vt:lpstr>5.2. Einwilligung (Art. 7 DSGVO)</vt:lpstr>
      <vt:lpstr>5.3. Technisch-organisatorisch</vt:lpstr>
      <vt:lpstr>6. Fazit: Dynamik in Grenzen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Datenfinanzierte Internetangebote</dc:title>
  <dc:creator>Dieter Kugelmann</dc:creator>
  <cp:lastModifiedBy>Gan</cp:lastModifiedBy>
  <cp:revision>99</cp:revision>
  <dcterms:created xsi:type="dcterms:W3CDTF">2016-03-08T16:35:03Z</dcterms:created>
  <dcterms:modified xsi:type="dcterms:W3CDTF">2017-05-02T08:42:24Z</dcterms:modified>
</cp:coreProperties>
</file>